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4045" r:id="rId2"/>
    <p:sldMasterId id="2147484060" r:id="rId3"/>
    <p:sldMasterId id="2147484090" r:id="rId4"/>
  </p:sldMasterIdLst>
  <p:notesMasterIdLst>
    <p:notesMasterId r:id="rId28"/>
  </p:notesMasterIdLst>
  <p:handoutMasterIdLst>
    <p:handoutMasterId r:id="rId29"/>
  </p:handoutMasterIdLst>
  <p:sldIdLst>
    <p:sldId id="336" r:id="rId5"/>
    <p:sldId id="380" r:id="rId6"/>
    <p:sldId id="340" r:id="rId7"/>
    <p:sldId id="341" r:id="rId8"/>
    <p:sldId id="391" r:id="rId9"/>
    <p:sldId id="381" r:id="rId10"/>
    <p:sldId id="337" r:id="rId11"/>
    <p:sldId id="338" r:id="rId12"/>
    <p:sldId id="382" r:id="rId13"/>
    <p:sldId id="384" r:id="rId14"/>
    <p:sldId id="386" r:id="rId15"/>
    <p:sldId id="385" r:id="rId16"/>
    <p:sldId id="383" r:id="rId17"/>
    <p:sldId id="387" r:id="rId18"/>
    <p:sldId id="388" r:id="rId19"/>
    <p:sldId id="389" r:id="rId20"/>
    <p:sldId id="390" r:id="rId21"/>
    <p:sldId id="370" r:id="rId22"/>
    <p:sldId id="345" r:id="rId23"/>
    <p:sldId id="346" r:id="rId24"/>
    <p:sldId id="371" r:id="rId25"/>
    <p:sldId id="392" r:id="rId26"/>
    <p:sldId id="335" r:id="rId27"/>
  </p:sldIdLst>
  <p:sldSz cx="10287000" cy="6858000" type="35mm"/>
  <p:notesSz cx="6662738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6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6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6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6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D6A1A0"/>
    <a:srgbClr val="C47270"/>
    <a:srgbClr val="FF7C80"/>
    <a:srgbClr val="FF0000"/>
    <a:srgbClr val="C00000"/>
    <a:srgbClr val="CC9900"/>
    <a:srgbClr val="FFFFCC"/>
    <a:srgbClr val="000000"/>
    <a:srgbClr val="EAEAEA"/>
    <a:srgbClr val="C0C0C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1" autoAdjust="0"/>
    <p:restoredTop sz="94660" autoAdjust="0"/>
  </p:normalViewPr>
  <p:slideViewPr>
    <p:cSldViewPr showGuides="1">
      <p:cViewPr>
        <p:scale>
          <a:sx n="66" d="100"/>
          <a:sy n="66" d="100"/>
        </p:scale>
        <p:origin x="-2646" y="-1194"/>
      </p:cViewPr>
      <p:guideLst>
        <p:guide orient="horz" pos="4156"/>
        <p:guide pos="1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46" d="100"/>
          <a:sy n="46" d="100"/>
        </p:scale>
        <p:origin x="-1944" y="-96"/>
      </p:cViewPr>
      <p:guideLst>
        <p:guide orient="horz" pos="3128"/>
        <p:guide pos="209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CEM-SEC-001\Stat-fs\Statistics\GNR\GNR2011\GNR2011%20basic%20facts_EU27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BE"/>
  <c:clrMapOvr bg1="lt1" tx1="dk1" bg2="lt2" tx2="dk2" accent1="accent1" accent2="accent2" accent3="accent3" accent4="accent4" accent5="accent5" accent6="accent6" hlink="hlink" folHlink="folHlink"/>
  <c:chart>
    <c:plotArea>
      <c:layout/>
      <c:pieChart>
        <c:varyColors val="1"/>
        <c:ser>
          <c:idx val="0"/>
          <c:order val="0"/>
          <c:dPt>
            <c:idx val="2"/>
            <c:spPr>
              <a:solidFill>
                <a:srgbClr val="FF0000"/>
              </a:solidFill>
            </c:spPr>
          </c:dPt>
          <c:dLbls>
            <c:numFmt formatCode="#,##0.0" sourceLinked="0"/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Val val="1"/>
            <c:showLeaderLines val="1"/>
          </c:dLbls>
          <c:cat>
            <c:strRef>
              <c:f>Sheet1!$D$80:$F$80</c:f>
              <c:strCache>
                <c:ptCount val="3"/>
                <c:pt idx="0">
                  <c:v>Alternative Fossil Fuels</c:v>
                </c:pt>
                <c:pt idx="1">
                  <c:v>Biomass</c:v>
                </c:pt>
                <c:pt idx="2">
                  <c:v>Conventional fossil fuels</c:v>
                </c:pt>
              </c:strCache>
            </c:strRef>
          </c:cat>
          <c:val>
            <c:numRef>
              <c:f>Sheet1!$D$89:$F$89</c:f>
              <c:numCache>
                <c:formatCode>0.0</c:formatCode>
                <c:ptCount val="3"/>
                <c:pt idx="0">
                  <c:v>25.613399662033405</c:v>
                </c:pt>
                <c:pt idx="1">
                  <c:v>8.6528349207519248</c:v>
                </c:pt>
                <c:pt idx="2">
                  <c:v>65.733765417214599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9002733109812788"/>
          <c:y val="0.34891737175401616"/>
          <c:w val="0.39181072874904099"/>
          <c:h val="0.30216525649196874"/>
        </c:manualLayout>
      </c:layout>
      <c:txPr>
        <a:bodyPr/>
        <a:lstStyle/>
        <a:p>
          <a:pPr rtl="0">
            <a:defRPr sz="1200"/>
          </a:pPr>
          <a:endParaRPr lang="fr-FR"/>
        </a:p>
      </c:txPr>
    </c:legend>
    <c:plotVisOnly val="1"/>
  </c:chart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8434" cy="49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7" tIns="45644" rIns="91287" bIns="45644" numCol="1" anchor="t" anchorCtr="0" compatLnSpc="1">
            <a:prstTxWarp prst="textNoShape">
              <a:avLst/>
            </a:prstTxWarp>
          </a:bodyPr>
          <a:lstStyle>
            <a:lvl1pPr defTabSz="912376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4304" y="0"/>
            <a:ext cx="2888434" cy="49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7" tIns="45644" rIns="91287" bIns="45644" numCol="1" anchor="t" anchorCtr="0" compatLnSpc="1">
            <a:prstTxWarp prst="textNoShape">
              <a:avLst/>
            </a:prstTxWarp>
          </a:bodyPr>
          <a:lstStyle>
            <a:lvl1pPr algn="r" defTabSz="912376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7F3F4373-58F6-4284-A343-99E03BF97F19}" type="datetime1">
              <a:rPr lang="en-GB"/>
              <a:pPr>
                <a:defRPr/>
              </a:pPr>
              <a:t>01/07/2014</a:t>
            </a:fld>
            <a:endParaRPr lang="en-GB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942"/>
            <a:ext cx="2888434" cy="49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7" tIns="45644" rIns="91287" bIns="45644" numCol="1" anchor="b" anchorCtr="0" compatLnSpc="1">
            <a:prstTxWarp prst="textNoShape">
              <a:avLst/>
            </a:prstTxWarp>
          </a:bodyPr>
          <a:lstStyle>
            <a:lvl1pPr defTabSz="912376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4304" y="9430942"/>
            <a:ext cx="2888434" cy="49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7" tIns="45644" rIns="91287" bIns="45644" numCol="1" anchor="b" anchorCtr="0" compatLnSpc="1">
            <a:prstTxWarp prst="textNoShape">
              <a:avLst/>
            </a:prstTxWarp>
          </a:bodyPr>
          <a:lstStyle>
            <a:lvl1pPr algn="r" defTabSz="912376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B7669924-4CEF-477E-BCFB-80CE45DE4C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8434" cy="49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7" tIns="45644" rIns="91287" bIns="45644" numCol="1" anchor="t" anchorCtr="0" compatLnSpc="1">
            <a:prstTxWarp prst="textNoShape">
              <a:avLst/>
            </a:prstTxWarp>
          </a:bodyPr>
          <a:lstStyle>
            <a:lvl1pPr defTabSz="912376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4304" y="0"/>
            <a:ext cx="2888434" cy="49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7" tIns="45644" rIns="91287" bIns="45644" numCol="1" anchor="t" anchorCtr="0" compatLnSpc="1">
            <a:prstTxWarp prst="textNoShape">
              <a:avLst/>
            </a:prstTxWarp>
          </a:bodyPr>
          <a:lstStyle>
            <a:lvl1pPr algn="r" defTabSz="912376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D6A1D56A-DF53-47A6-9820-6D5EE9819BA4}" type="datetime1">
              <a:rPr lang="en-GB"/>
              <a:pPr>
                <a:defRPr/>
              </a:pPr>
              <a:t>01/07/2014</a:t>
            </a:fld>
            <a:endParaRPr lang="en-GB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41338" y="744538"/>
            <a:ext cx="55816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30" y="4713882"/>
            <a:ext cx="4887879" cy="4467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7" tIns="45644" rIns="91287" bIns="456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942"/>
            <a:ext cx="2888434" cy="49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7" tIns="45644" rIns="91287" bIns="45644" numCol="1" anchor="b" anchorCtr="0" compatLnSpc="1">
            <a:prstTxWarp prst="textNoShape">
              <a:avLst/>
            </a:prstTxWarp>
          </a:bodyPr>
          <a:lstStyle>
            <a:lvl1pPr defTabSz="912376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4304" y="9430942"/>
            <a:ext cx="2888434" cy="49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7" tIns="45644" rIns="91287" bIns="45644" numCol="1" anchor="b" anchorCtr="0" compatLnSpc="1">
            <a:prstTxWarp prst="textNoShape">
              <a:avLst/>
            </a:prstTxWarp>
          </a:bodyPr>
          <a:lstStyle>
            <a:lvl1pPr algn="r" defTabSz="912376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4E9C7837-92E0-4063-9C8B-4A2BA7E30B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0" y="304800"/>
            <a:ext cx="1028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 b="0">
              <a:latin typeface="Times New Roman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0287000" cy="457200"/>
          </a:xfrm>
        </p:spPr>
        <p:txBody>
          <a:bodyPr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D001D"/>
              </a:buClr>
              <a:buSzPct val="120000"/>
              <a:buFontTx/>
              <a:buNone/>
              <a:tabLst/>
              <a:defRPr/>
            </a:lvl1pPr>
          </a:lstStyle>
          <a:p>
            <a:r>
              <a:rPr lang="en-US" noProof="0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0" y="4929198"/>
            <a:ext cx="10287000" cy="500062"/>
          </a:xfrm>
        </p:spPr>
        <p:txBody>
          <a:bodyPr/>
          <a:lstStyle>
            <a:lvl1pPr algn="ctr">
              <a:buNone/>
              <a:defRPr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988840"/>
            <a:ext cx="102870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0" y="404664"/>
            <a:ext cx="10287000" cy="720675"/>
          </a:xfrm>
        </p:spPr>
        <p:txBody>
          <a:bodyPr/>
          <a:lstStyle>
            <a:lvl1pPr algn="ctr">
              <a:buNone/>
              <a:defRPr sz="3600" b="1" cap="all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 userDrawn="1"/>
        </p:nvSpPr>
        <p:spPr bwMode="auto">
          <a:xfrm>
            <a:off x="0" y="900113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9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/>
              <a:t>2014.07.03-Serbia mtg-KC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9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C30D565A-593D-4727-AF11-1647695637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2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2014.07.03-Serbia mtg-KC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4FBE3-6BB7-4B38-9E09-672499F1EA2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 userDrawn="1"/>
        </p:nvSpPr>
        <p:spPr bwMode="auto">
          <a:xfrm>
            <a:off x="0" y="900113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1219200"/>
            <a:ext cx="4595813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2563" y="1219200"/>
            <a:ext cx="4595812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9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/>
              <a:t>2014.07.03-Serbia mtg-KC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9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DBA93AA1-01F8-4E95-951C-FE555110AC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0" y="304800"/>
            <a:ext cx="1028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 b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0287000" cy="457200"/>
          </a:xfrm>
        </p:spPr>
        <p:txBody>
          <a:bodyPr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D001D"/>
              </a:buClr>
              <a:buSzPct val="120000"/>
              <a:buFontTx/>
              <a:buNone/>
              <a:tabLst/>
              <a:defRPr/>
            </a:lvl1pPr>
          </a:lstStyle>
          <a:p>
            <a:r>
              <a:rPr lang="en-US" noProof="0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0" y="4929198"/>
            <a:ext cx="10287000" cy="500062"/>
          </a:xfrm>
        </p:spPr>
        <p:txBody>
          <a:bodyPr/>
          <a:lstStyle>
            <a:lvl1pPr algn="ctr">
              <a:buNone/>
              <a:defRPr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988840"/>
            <a:ext cx="102870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0" y="404664"/>
            <a:ext cx="10287000" cy="720675"/>
          </a:xfrm>
        </p:spPr>
        <p:txBody>
          <a:bodyPr/>
          <a:lstStyle>
            <a:lvl1pPr algn="ctr">
              <a:buNone/>
              <a:defRPr sz="3600" b="1" cap="all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800" b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A9D5EAD1-7CF7-4B0A-831A-0058EFD7BBD9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2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931EB-2436-41E8-A523-02DA0F47A8F7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1219200"/>
            <a:ext cx="4595813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2563" y="1219200"/>
            <a:ext cx="4595812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600591FA-6E52-4BC7-92A0-28F0E2148A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B525E1DE-11EC-4786-AEC0-7023C1AB36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31C491B9-5F1B-464F-9BB5-0D303A8174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2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2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B509F-C105-4F68-8882-A4C4987687BD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B5F0E-08FC-44AF-9AA0-16EA99E7F24D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96996634-6F64-4B0B-94CC-7827C4A247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750" y="152400"/>
            <a:ext cx="24638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152400"/>
            <a:ext cx="7242175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10808-9679-4895-B927-0D0B2B5FE8B6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14350" y="1219200"/>
            <a:ext cx="9344025" cy="45720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20E3124C-8E5E-4583-9998-85A572A948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4350" y="1219200"/>
            <a:ext cx="4595813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262563" y="1219200"/>
            <a:ext cx="4595812" cy="45720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87917283-692F-4F0A-90DC-FD8C5FD31E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4350" y="1219200"/>
            <a:ext cx="4595813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2563" y="1219200"/>
            <a:ext cx="4595812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" y="152400"/>
            <a:ext cx="102870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7A6BA2DB-6322-47D7-A289-B8201D349F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0" y="304800"/>
            <a:ext cx="1028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 b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0287000" cy="457200"/>
          </a:xfrm>
        </p:spPr>
        <p:txBody>
          <a:bodyPr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D001D"/>
              </a:buClr>
              <a:buSzPct val="120000"/>
              <a:buFontTx/>
              <a:buNone/>
              <a:tabLst/>
              <a:defRPr/>
            </a:lvl1pPr>
          </a:lstStyle>
          <a:p>
            <a:r>
              <a:rPr lang="en-US" noProof="0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0" y="4929198"/>
            <a:ext cx="10287000" cy="500062"/>
          </a:xfrm>
        </p:spPr>
        <p:txBody>
          <a:bodyPr/>
          <a:lstStyle>
            <a:lvl1pPr algn="ctr">
              <a:buNone/>
              <a:defRPr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988840"/>
            <a:ext cx="102870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0" y="404664"/>
            <a:ext cx="10287000" cy="720675"/>
          </a:xfrm>
        </p:spPr>
        <p:txBody>
          <a:bodyPr/>
          <a:lstStyle>
            <a:lvl1pPr algn="ctr">
              <a:buNone/>
              <a:defRPr sz="3600" b="1" cap="all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800" b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A9D5EAD1-7CF7-4B0A-831A-0058EFD7BBD9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2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931EB-2436-41E8-A523-02DA0F47A8F7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1219200"/>
            <a:ext cx="4595813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2563" y="1219200"/>
            <a:ext cx="4595812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600591FA-6E52-4BC7-92A0-28F0E2148A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B525E1DE-11EC-4786-AEC0-7023C1AB36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31C491B9-5F1B-464F-9BB5-0D303A8174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2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2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B509F-C105-4F68-8882-A4C4987687BD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B5F0E-08FC-44AF-9AA0-16EA99E7F24D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96996634-6F64-4B0B-94CC-7827C4A247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750" y="152400"/>
            <a:ext cx="24638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152400"/>
            <a:ext cx="7242175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10808-9679-4895-B927-0D0B2B5FE8B6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14350" y="1219200"/>
            <a:ext cx="9344025" cy="45720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20E3124C-8E5E-4583-9998-85A572A948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4350" y="1219200"/>
            <a:ext cx="4595813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262563" y="1219200"/>
            <a:ext cx="4595812" cy="45720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87917283-692F-4F0A-90DC-FD8C5FD31E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4350" y="1219200"/>
            <a:ext cx="4595813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2563" y="1219200"/>
            <a:ext cx="4595812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" y="152400"/>
            <a:ext cx="102870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7A6BA2DB-6322-47D7-A289-B8201D349F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0" y="304800"/>
            <a:ext cx="1028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 b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0287000" cy="457200"/>
          </a:xfrm>
        </p:spPr>
        <p:txBody>
          <a:bodyPr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D001D"/>
              </a:buClr>
              <a:buSzPct val="120000"/>
              <a:buFontTx/>
              <a:buNone/>
              <a:tabLst/>
              <a:defRPr/>
            </a:lvl1pPr>
          </a:lstStyle>
          <a:p>
            <a:r>
              <a:rPr lang="en-US" noProof="0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0" y="4929198"/>
            <a:ext cx="10287000" cy="500062"/>
          </a:xfrm>
        </p:spPr>
        <p:txBody>
          <a:bodyPr/>
          <a:lstStyle>
            <a:lvl1pPr algn="ctr">
              <a:buNone/>
              <a:defRPr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988840"/>
            <a:ext cx="102870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0" y="404664"/>
            <a:ext cx="10287000" cy="720675"/>
          </a:xfrm>
        </p:spPr>
        <p:txBody>
          <a:bodyPr/>
          <a:lstStyle>
            <a:lvl1pPr algn="ctr">
              <a:buNone/>
              <a:defRPr sz="3600" b="1" cap="all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800" b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A9D5EAD1-7CF7-4B0A-831A-0058EFD7BBD9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2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931EB-2436-41E8-A523-02DA0F47A8F7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1219200"/>
            <a:ext cx="4595813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2563" y="1219200"/>
            <a:ext cx="4595812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600591FA-6E52-4BC7-92A0-28F0E2148A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B525E1DE-11EC-4786-AEC0-7023C1AB36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31C491B9-5F1B-464F-9BB5-0D303A8174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2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2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B509F-C105-4F68-8882-A4C4987687BD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B5F0E-08FC-44AF-9AA0-16EA99E7F24D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96996634-6F64-4B0B-94CC-7827C4A247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750" y="152400"/>
            <a:ext cx="24638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152400"/>
            <a:ext cx="7242175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10808-9679-4895-B927-0D0B2B5FE8B6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14350" y="1219200"/>
            <a:ext cx="9344025" cy="45720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20E3124C-8E5E-4583-9998-85A572A948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4350" y="1219200"/>
            <a:ext cx="4595813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262563" y="1219200"/>
            <a:ext cx="4595812" cy="45720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6999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87917283-692F-4F0A-90DC-FD8C5FD31E5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9"/>
          <p:cNvSpPr>
            <a:spLocks noChangeShapeType="1"/>
          </p:cNvSpPr>
          <p:nvPr userDrawn="1"/>
        </p:nvSpPr>
        <p:spPr bwMode="auto">
          <a:xfrm>
            <a:off x="0" y="914400"/>
            <a:ext cx="10287000" cy="0"/>
          </a:xfrm>
          <a:prstGeom prst="line">
            <a:avLst/>
          </a:prstGeom>
          <a:noFill/>
          <a:ln w="19050">
            <a:solidFill>
              <a:srgbClr val="BD001D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4350" y="1219200"/>
            <a:ext cx="4595813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2563" y="1219200"/>
            <a:ext cx="4595812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" y="152400"/>
            <a:ext cx="102870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>
                <a:solidFill>
                  <a:srgbClr val="5F5F5F"/>
                </a:solidFill>
              </a:defRPr>
            </a:lvl1pPr>
          </a:lstStyle>
          <a:p>
            <a:pPr>
              <a:defRPr/>
            </a:pPr>
            <a:fld id="{7A6BA2DB-6322-47D7-A289-B8201D349F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14350" y="1600201"/>
            <a:ext cx="4543425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229225" y="1600201"/>
            <a:ext cx="4543425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2014.07.03-Serbia mtg-KC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03A28-14D3-4460-B07A-65E4303E973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5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CEMBUREAU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75750" y="5978525"/>
            <a:ext cx="80645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7650" y="1219200"/>
            <a:ext cx="96107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52400"/>
            <a:ext cx="10287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438" y="6553200"/>
            <a:ext cx="4371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9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/>
              <a:t>2014.07.03-Serbia mtg-KC</a:t>
            </a:r>
            <a:endParaRPr lang="en-GB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438" y="6357938"/>
            <a:ext cx="485775" cy="19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AC852E33-D449-48DE-A999-302C05C3382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0" r:id="rId3"/>
    <p:sldLayoutId id="2147484043" r:id="rId4"/>
    <p:sldLayoutId id="2147484044" r:id="rId5"/>
  </p:sldLayoutIdLst>
  <p:transition spd="med"/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 cap="all">
          <a:solidFill>
            <a:srgbClr val="BD001D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9pPr>
    </p:titleStyle>
    <p:bodyStyle>
      <a:lvl1pPr marL="539750" indent="-539750" algn="l" rtl="0" eaLnBrk="1" fontAlgn="base" hangingPunct="1">
        <a:spcBef>
          <a:spcPct val="20000"/>
        </a:spcBef>
        <a:spcAft>
          <a:spcPct val="0"/>
        </a:spcAft>
        <a:buClr>
          <a:srgbClr val="BD001D"/>
        </a:buClr>
        <a:buSzPct val="12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93763" indent="-35401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CEMBUREAU.gif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9175750" y="5978525"/>
            <a:ext cx="80645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7650" y="1219200"/>
            <a:ext cx="96107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52400"/>
            <a:ext cx="10287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188" y="6553200"/>
            <a:ext cx="4371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800" b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3188" y="6357938"/>
            <a:ext cx="485775" cy="19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6A2D4369-FFFD-4B15-810F-2781678BC07A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  <p:sldLayoutId id="2147484057" r:id="rId12"/>
    <p:sldLayoutId id="2147484058" r:id="rId13"/>
    <p:sldLayoutId id="2147484059" r:id="rId14"/>
  </p:sldLayoutIdLst>
  <p:transition spd="med"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cap="all">
          <a:solidFill>
            <a:srgbClr val="BD001D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9pPr>
    </p:titleStyle>
    <p:bodyStyle>
      <a:lvl1pPr marL="533400" indent="-533400" algn="l" rtl="0" eaLnBrk="0" fontAlgn="base" hangingPunct="0">
        <a:spcBef>
          <a:spcPct val="20000"/>
        </a:spcBef>
        <a:spcAft>
          <a:spcPct val="0"/>
        </a:spcAft>
        <a:buClr>
          <a:srgbClr val="BD001D"/>
        </a:buClr>
        <a:buSzPct val="12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98525" indent="-3651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CEMBUREAU.gif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9175750" y="5978525"/>
            <a:ext cx="80645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7650" y="1219200"/>
            <a:ext cx="96107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52400"/>
            <a:ext cx="10287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188" y="6553200"/>
            <a:ext cx="4371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800" b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3188" y="6357938"/>
            <a:ext cx="485775" cy="19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6A2D4369-FFFD-4B15-810F-2781678BC07A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  <p:sldLayoutId id="2147484072" r:id="rId12"/>
    <p:sldLayoutId id="2147484073" r:id="rId13"/>
    <p:sldLayoutId id="2147484074" r:id="rId14"/>
  </p:sldLayoutIdLst>
  <p:transition spd="med"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cap="all">
          <a:solidFill>
            <a:srgbClr val="BD001D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9pPr>
    </p:titleStyle>
    <p:bodyStyle>
      <a:lvl1pPr marL="533400" indent="-533400" algn="l" rtl="0" eaLnBrk="0" fontAlgn="base" hangingPunct="0">
        <a:spcBef>
          <a:spcPct val="20000"/>
        </a:spcBef>
        <a:spcAft>
          <a:spcPct val="0"/>
        </a:spcAft>
        <a:buClr>
          <a:srgbClr val="BD001D"/>
        </a:buClr>
        <a:buSzPct val="12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98525" indent="-3651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CEMBUREAU.gif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9175750" y="5978525"/>
            <a:ext cx="80645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7650" y="1219200"/>
            <a:ext cx="96107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52400"/>
            <a:ext cx="10287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188" y="6553200"/>
            <a:ext cx="43719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800" b="0" smtClean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3188" y="6357938"/>
            <a:ext cx="485775" cy="19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6A2D4369-FFFD-4B15-810F-2781678BC07A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  <p:sldLayoutId id="2147484102" r:id="rId12"/>
    <p:sldLayoutId id="2147484103" r:id="rId13"/>
    <p:sldLayoutId id="2147484104" r:id="rId14"/>
    <p:sldLayoutId id="2147484105" r:id="rId15"/>
  </p:sldLayoutIdLst>
  <p:transition spd="med"/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cap="all">
          <a:solidFill>
            <a:srgbClr val="BD001D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BD001D"/>
          </a:solidFill>
          <a:latin typeface="Arial" charset="0"/>
        </a:defRPr>
      </a:lvl9pPr>
    </p:titleStyle>
    <p:bodyStyle>
      <a:lvl1pPr marL="533400" indent="-533400" algn="l" rtl="0" eaLnBrk="0" fontAlgn="base" hangingPunct="0">
        <a:spcBef>
          <a:spcPct val="20000"/>
        </a:spcBef>
        <a:spcAft>
          <a:spcPct val="0"/>
        </a:spcAft>
        <a:buClr>
          <a:srgbClr val="BD001D"/>
        </a:buClr>
        <a:buSzPct val="120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98525" indent="-3651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lowcarboneconomy.cembureau.eu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theconcreteinitiative.eu/" TargetMode="External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0" y="3429000"/>
            <a:ext cx="10287000" cy="500062"/>
          </a:xfrm>
        </p:spPr>
        <p:txBody>
          <a:bodyPr/>
          <a:lstStyle/>
          <a:p>
            <a:pPr marL="533400" lvl="0" indent="-533400"/>
            <a:r>
              <a:rPr lang="en-GB" b="1" dirty="0" smtClean="0">
                <a:solidFill>
                  <a:srgbClr val="595959"/>
                </a:solidFill>
                <a:cs typeface="Arial" charset="0"/>
              </a:rPr>
              <a:t>Koen Coppenholle </a:t>
            </a:r>
            <a:r>
              <a:rPr lang="en-GB" b="1" dirty="0" smtClean="0">
                <a:solidFill>
                  <a:srgbClr val="5F5F5F"/>
                </a:solidFill>
              </a:rPr>
              <a:t>– CEMBUREAU Chief Executive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124744"/>
            <a:ext cx="10287000" cy="1224136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The role and IMPORTANCE OF THE </a:t>
            </a:r>
            <a:br>
              <a:rPr lang="en-GB" dirty="0" smtClean="0"/>
            </a:br>
            <a:r>
              <a:rPr lang="en-GB" dirty="0" smtClean="0"/>
              <a:t>CEMENT INDUSTRY TO LAUNCH </a:t>
            </a:r>
            <a:br>
              <a:rPr lang="en-GB" dirty="0" smtClean="0"/>
            </a:br>
            <a:r>
              <a:rPr lang="en-GB" dirty="0" smtClean="0"/>
              <a:t>ECONOMIC DEVELOPMENT 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797152"/>
            <a:ext cx="1028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Meeting with Government Authorities of the Republic of Serbia  </a:t>
            </a:r>
          </a:p>
          <a:p>
            <a:pPr algn="ctr"/>
            <a:r>
              <a:rPr lang="en-GB" sz="1600" dirty="0" smtClean="0"/>
              <a:t>3 July 2014</a:t>
            </a:r>
            <a:endParaRPr lang="en-GB" sz="1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TABLE OF CONTENT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956" y="980728"/>
            <a:ext cx="9610725" cy="5328592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GB" dirty="0" smtClean="0"/>
              <a:t>CEMBUREAU: a brief presentation </a:t>
            </a:r>
          </a:p>
          <a:p>
            <a:pPr>
              <a:spcBef>
                <a:spcPts val="2400"/>
              </a:spcBef>
            </a:pPr>
            <a:r>
              <a:rPr lang="en-GB" dirty="0" smtClean="0"/>
              <a:t>EU-Serbia: the context</a:t>
            </a:r>
          </a:p>
          <a:p>
            <a:pPr>
              <a:spcBef>
                <a:spcPts val="2400"/>
              </a:spcBef>
            </a:pPr>
            <a:r>
              <a:rPr lang="en-GB" dirty="0" smtClean="0"/>
              <a:t>The societal challenges for all of us</a:t>
            </a:r>
          </a:p>
          <a:p>
            <a:pPr>
              <a:spcBef>
                <a:spcPts val="2400"/>
              </a:spcBef>
            </a:pPr>
            <a:r>
              <a:rPr lang="en-GB" dirty="0" smtClean="0"/>
              <a:t>How cement and concrete can contribute</a:t>
            </a:r>
          </a:p>
          <a:p>
            <a:pPr>
              <a:spcBef>
                <a:spcPts val="2400"/>
              </a:spcBef>
            </a:pPr>
            <a:r>
              <a:rPr lang="en-GB" dirty="0" smtClean="0"/>
              <a:t>How we can cooperate on policy and implementation of the EU “</a:t>
            </a:r>
            <a:r>
              <a:rPr lang="en-GB" i="1" dirty="0" smtClean="0"/>
              <a:t>acquis”</a:t>
            </a:r>
            <a:r>
              <a:rPr lang="en-GB" dirty="0" smtClean="0"/>
              <a:t>  ? </a:t>
            </a:r>
          </a:p>
          <a:p>
            <a:pPr>
              <a:spcBef>
                <a:spcPts val="2400"/>
              </a:spcBef>
            </a:pPr>
            <a:r>
              <a:rPr lang="en-GB" dirty="0" smtClean="0"/>
              <a:t>Our core messages through our publications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2014.07.03-Serbia mtg-KC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30D565A-593D-4727-AF11-1647695637FF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287000" cy="908050"/>
          </a:xfrm>
        </p:spPr>
        <p:txBody>
          <a:bodyPr/>
          <a:lstStyle/>
          <a:p>
            <a:pPr eaLnBrk="1" hangingPunct="1">
              <a:defRPr/>
            </a:pPr>
            <a:r>
              <a:rPr lang="en-GB" sz="3200" dirty="0" smtClean="0"/>
              <a:t>the European cement association</a:t>
            </a:r>
            <a:br>
              <a:rPr lang="en-GB" sz="3200" dirty="0" smtClean="0"/>
            </a:br>
            <a:r>
              <a:rPr lang="en-GB" sz="3200" dirty="0" smtClean="0"/>
              <a:t>A BRIEF PRESENTATION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50" y="981075"/>
            <a:ext cx="9610725" cy="3671888"/>
          </a:xfrm>
        </p:spPr>
        <p:txBody>
          <a:bodyPr/>
          <a:lstStyle/>
          <a:p>
            <a:pPr eaLnBrk="1" hangingPunct="1">
              <a:defRPr/>
            </a:pPr>
            <a:r>
              <a:rPr lang="en-GB" sz="2400" dirty="0" smtClean="0"/>
              <a:t>Representative organisation of the cement industry in Europe, based in Brussels</a:t>
            </a:r>
          </a:p>
          <a:p>
            <a:pPr eaLnBrk="1" hangingPunct="1">
              <a:defRPr/>
            </a:pPr>
            <a:r>
              <a:rPr lang="en-GB" sz="2400" dirty="0" smtClean="0">
                <a:sym typeface="Symbol"/>
              </a:rPr>
              <a:t>Primary objective = advancing Members’ interests through active representation of the European cement industry at European and international levels by:</a:t>
            </a:r>
          </a:p>
          <a:p>
            <a:pPr lvl="1" eaLnBrk="1" hangingPunct="1">
              <a:defRPr/>
            </a:pPr>
            <a:r>
              <a:rPr lang="en-GB" sz="2000" dirty="0" smtClean="0">
                <a:sym typeface="Symbol"/>
              </a:rPr>
              <a:t>Enhancing the competitiveness of the cement industry</a:t>
            </a:r>
          </a:p>
          <a:p>
            <a:pPr lvl="1" eaLnBrk="1" hangingPunct="1">
              <a:defRPr/>
            </a:pPr>
            <a:r>
              <a:rPr lang="en-GB" sz="2000" dirty="0" smtClean="0">
                <a:ea typeface="+mn-ea"/>
                <a:cs typeface="+mn-cs"/>
                <a:sym typeface="Symbol"/>
              </a:rPr>
              <a:t>Developing environmental know-how</a:t>
            </a:r>
          </a:p>
          <a:p>
            <a:pPr lvl="1" eaLnBrk="1" hangingPunct="1">
              <a:defRPr/>
            </a:pPr>
            <a:r>
              <a:rPr lang="en-GB" sz="2000" dirty="0" smtClean="0">
                <a:ea typeface="+mn-ea"/>
                <a:cs typeface="+mn-cs"/>
                <a:sym typeface="Symbol"/>
              </a:rPr>
              <a:t>Promoting cement and concrete</a:t>
            </a:r>
          </a:p>
          <a:p>
            <a:pPr lvl="1" eaLnBrk="1" hangingPunct="1">
              <a:defRPr/>
            </a:pPr>
            <a:r>
              <a:rPr lang="en-GB" sz="2000" dirty="0" smtClean="0">
                <a:ea typeface="+mn-ea"/>
                <a:cs typeface="+mn-cs"/>
                <a:sym typeface="Symbol"/>
              </a:rPr>
              <a:t>Drive sustainability throughout the supply chain</a:t>
            </a:r>
          </a:p>
        </p:txBody>
      </p:sp>
      <p:pic>
        <p:nvPicPr>
          <p:cNvPr id="17412" name="Picture 5" descr="SUSTPRODBROCHUR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5713" y="4508500"/>
            <a:ext cx="1235075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7" descr="1.JPG"/>
          <p:cNvPicPr>
            <a:picLocks noChangeAspect="1"/>
          </p:cNvPicPr>
          <p:nvPr/>
        </p:nvPicPr>
        <p:blipFill>
          <a:blip r:embed="rId3" cstate="print"/>
          <a:srcRect l="2299"/>
          <a:stretch>
            <a:fillRect/>
          </a:stretch>
        </p:blipFill>
        <p:spPr bwMode="auto">
          <a:xfrm>
            <a:off x="7319963" y="3357563"/>
            <a:ext cx="2967037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8" descr="Eurobrief_logo.jpg"/>
          <p:cNvPicPr>
            <a:picLocks noChangeAspect="1"/>
          </p:cNvPicPr>
          <p:nvPr/>
        </p:nvPicPr>
        <p:blipFill>
          <a:blip r:embed="rId4" cstate="print"/>
          <a:srcRect l="9233" t="19206" r="10757" b="23177"/>
          <a:stretch>
            <a:fillRect/>
          </a:stretch>
        </p:blipFill>
        <p:spPr bwMode="auto">
          <a:xfrm>
            <a:off x="3343275" y="5157788"/>
            <a:ext cx="2160588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7AC073-6524-468E-9A00-CEB4AB58153B}" type="slidenum">
              <a:rPr lang="en-GB"/>
              <a:pPr>
                <a:defRPr/>
              </a:pPr>
              <a:t>3</a:t>
            </a:fld>
            <a:endParaRPr lang="en-GB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2014.07.03-Serbia mtg-KC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0287000" cy="533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CC0000"/>
                </a:solidFill>
              </a:rPr>
              <a:t>OUR MEMBERS AND ASSOCIATE MEMBERs</a:t>
            </a:r>
            <a:endParaRPr lang="en-GB" dirty="0"/>
          </a:p>
        </p:txBody>
      </p:sp>
      <p:grpSp>
        <p:nvGrpSpPr>
          <p:cNvPr id="3" name="Group 67"/>
          <p:cNvGrpSpPr>
            <a:grpSpLocks/>
          </p:cNvGrpSpPr>
          <p:nvPr/>
        </p:nvGrpSpPr>
        <p:grpSpPr bwMode="auto">
          <a:xfrm>
            <a:off x="247650" y="1017588"/>
            <a:ext cx="6119813" cy="5580062"/>
            <a:chOff x="462980" y="908720"/>
            <a:chExt cx="6120000" cy="5580000"/>
          </a:xfrm>
        </p:grpSpPr>
        <p:pic>
          <p:nvPicPr>
            <p:cNvPr id="18439" name="Picture 38" descr="Carte CEMBUREAU_July2012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2980" y="908720"/>
              <a:ext cx="6120000" cy="55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Text Box 1027"/>
            <p:cNvSpPr txBox="1">
              <a:spLocks noChangeArrowheads="1"/>
            </p:cNvSpPr>
            <p:nvPr/>
          </p:nvSpPr>
          <p:spPr bwMode="auto">
            <a:xfrm>
              <a:off x="2728412" y="2253317"/>
              <a:ext cx="247658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N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40" name="Text Box 1028"/>
            <p:cNvSpPr txBox="1">
              <a:spLocks noChangeArrowheads="1"/>
            </p:cNvSpPr>
            <p:nvPr/>
          </p:nvSpPr>
          <p:spPr bwMode="auto">
            <a:xfrm>
              <a:off x="3347556" y="3442342"/>
              <a:ext cx="247658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PL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41" name="Text Box 1029"/>
            <p:cNvSpPr txBox="1">
              <a:spLocks noChangeArrowheads="1"/>
            </p:cNvSpPr>
            <p:nvPr/>
          </p:nvSpPr>
          <p:spPr bwMode="auto">
            <a:xfrm>
              <a:off x="2355338" y="4086860"/>
              <a:ext cx="233370" cy="400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CH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42" name="Text Box 1030"/>
            <p:cNvSpPr txBox="1">
              <a:spLocks noChangeArrowheads="1"/>
            </p:cNvSpPr>
            <p:nvPr/>
          </p:nvSpPr>
          <p:spPr bwMode="auto">
            <a:xfrm>
              <a:off x="3161812" y="2008845"/>
              <a:ext cx="247658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S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43" name="Text Box 1031"/>
            <p:cNvSpPr txBox="1">
              <a:spLocks noChangeArrowheads="1"/>
            </p:cNvSpPr>
            <p:nvPr/>
          </p:nvSpPr>
          <p:spPr bwMode="auto">
            <a:xfrm>
              <a:off x="3726980" y="2131081"/>
              <a:ext cx="301634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FIN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44" name="Text Box 1032"/>
            <p:cNvSpPr txBox="1">
              <a:spLocks noChangeArrowheads="1"/>
            </p:cNvSpPr>
            <p:nvPr/>
          </p:nvSpPr>
          <p:spPr bwMode="auto">
            <a:xfrm>
              <a:off x="1612365" y="3218506"/>
              <a:ext cx="371486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UK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45" name="Text Box 1033"/>
            <p:cNvSpPr txBox="1">
              <a:spLocks noChangeArrowheads="1"/>
            </p:cNvSpPr>
            <p:nvPr/>
          </p:nvSpPr>
          <p:spPr bwMode="auto">
            <a:xfrm>
              <a:off x="1178965" y="2923235"/>
              <a:ext cx="371486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IRL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46" name="Text Box 1034"/>
            <p:cNvSpPr txBox="1">
              <a:spLocks noChangeArrowheads="1"/>
            </p:cNvSpPr>
            <p:nvPr/>
          </p:nvSpPr>
          <p:spPr bwMode="auto">
            <a:xfrm>
              <a:off x="1083712" y="4680578"/>
              <a:ext cx="219082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E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47" name="Text Box 1035"/>
            <p:cNvSpPr txBox="1">
              <a:spLocks noChangeArrowheads="1"/>
            </p:cNvSpPr>
            <p:nvPr/>
          </p:nvSpPr>
          <p:spPr bwMode="auto">
            <a:xfrm>
              <a:off x="683650" y="4550405"/>
              <a:ext cx="185743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P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48" name="Text Box 1036"/>
            <p:cNvSpPr txBox="1">
              <a:spLocks noChangeArrowheads="1"/>
            </p:cNvSpPr>
            <p:nvPr/>
          </p:nvSpPr>
          <p:spPr bwMode="auto">
            <a:xfrm>
              <a:off x="2666497" y="4580566"/>
              <a:ext cx="157168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I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49" name="Text Box 1037"/>
            <p:cNvSpPr txBox="1">
              <a:spLocks noChangeArrowheads="1"/>
            </p:cNvSpPr>
            <p:nvPr/>
          </p:nvSpPr>
          <p:spPr bwMode="auto">
            <a:xfrm>
              <a:off x="1826685" y="4013835"/>
              <a:ext cx="280996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F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50" name="Text Box 1038"/>
            <p:cNvSpPr txBox="1">
              <a:spLocks noChangeArrowheads="1"/>
            </p:cNvSpPr>
            <p:nvPr/>
          </p:nvSpPr>
          <p:spPr bwMode="auto">
            <a:xfrm>
              <a:off x="2121969" y="3556641"/>
              <a:ext cx="247658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B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51" name="Text Box 1039"/>
            <p:cNvSpPr txBox="1">
              <a:spLocks noChangeArrowheads="1"/>
            </p:cNvSpPr>
            <p:nvPr/>
          </p:nvSpPr>
          <p:spPr bwMode="auto">
            <a:xfrm>
              <a:off x="2260085" y="3718564"/>
              <a:ext cx="220670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L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52" name="Text Box 1040"/>
            <p:cNvSpPr txBox="1">
              <a:spLocks noChangeArrowheads="1"/>
            </p:cNvSpPr>
            <p:nvPr/>
          </p:nvSpPr>
          <p:spPr bwMode="auto">
            <a:xfrm>
              <a:off x="2247385" y="3402654"/>
              <a:ext cx="233370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NL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53" name="Text Box 1041"/>
            <p:cNvSpPr txBox="1">
              <a:spLocks noChangeArrowheads="1"/>
            </p:cNvSpPr>
            <p:nvPr/>
          </p:nvSpPr>
          <p:spPr bwMode="auto">
            <a:xfrm>
              <a:off x="2633159" y="3596327"/>
              <a:ext cx="219082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D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54" name="Text Box 1042"/>
            <p:cNvSpPr txBox="1">
              <a:spLocks noChangeArrowheads="1"/>
            </p:cNvSpPr>
            <p:nvPr/>
          </p:nvSpPr>
          <p:spPr bwMode="auto">
            <a:xfrm>
              <a:off x="3549174" y="5106023"/>
              <a:ext cx="293697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GR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55" name="Text Box 1043"/>
            <p:cNvSpPr txBox="1">
              <a:spLocks noChangeArrowheads="1"/>
            </p:cNvSpPr>
            <p:nvPr/>
          </p:nvSpPr>
          <p:spPr bwMode="auto">
            <a:xfrm>
              <a:off x="4835089" y="5064749"/>
              <a:ext cx="355611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TR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56" name="Text Box 1044"/>
            <p:cNvSpPr txBox="1">
              <a:spLocks noChangeArrowheads="1"/>
            </p:cNvSpPr>
            <p:nvPr/>
          </p:nvSpPr>
          <p:spPr bwMode="auto">
            <a:xfrm>
              <a:off x="2942731" y="4050347"/>
              <a:ext cx="280997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A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57" name="Text Box 1045"/>
            <p:cNvSpPr txBox="1">
              <a:spLocks noChangeArrowheads="1"/>
            </p:cNvSpPr>
            <p:nvPr/>
          </p:nvSpPr>
          <p:spPr bwMode="auto">
            <a:xfrm>
              <a:off x="2990357" y="3804288"/>
              <a:ext cx="295284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CZ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58" name="Text Box 1046"/>
            <p:cNvSpPr txBox="1">
              <a:spLocks noChangeArrowheads="1"/>
            </p:cNvSpPr>
            <p:nvPr/>
          </p:nvSpPr>
          <p:spPr bwMode="auto">
            <a:xfrm>
              <a:off x="3796832" y="4267833"/>
              <a:ext cx="355611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RO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59" name="Text Box 1047"/>
            <p:cNvSpPr txBox="1">
              <a:spLocks noChangeArrowheads="1"/>
            </p:cNvSpPr>
            <p:nvPr/>
          </p:nvSpPr>
          <p:spPr bwMode="auto">
            <a:xfrm>
              <a:off x="3347556" y="4147184"/>
              <a:ext cx="231782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H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60" name="Text Box 1048"/>
            <p:cNvSpPr txBox="1">
              <a:spLocks noChangeArrowheads="1"/>
            </p:cNvSpPr>
            <p:nvPr/>
          </p:nvSpPr>
          <p:spPr bwMode="auto">
            <a:xfrm>
              <a:off x="3719042" y="2624788"/>
              <a:ext cx="369898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EST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61" name="Text Box 1049"/>
            <p:cNvSpPr txBox="1">
              <a:spLocks noChangeArrowheads="1"/>
            </p:cNvSpPr>
            <p:nvPr/>
          </p:nvSpPr>
          <p:spPr bwMode="auto">
            <a:xfrm>
              <a:off x="2604583" y="2924823"/>
              <a:ext cx="247658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DK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62" name="Text Box 1050"/>
            <p:cNvSpPr txBox="1">
              <a:spLocks noChangeArrowheads="1"/>
            </p:cNvSpPr>
            <p:nvPr/>
          </p:nvSpPr>
          <p:spPr bwMode="auto">
            <a:xfrm>
              <a:off x="3819058" y="2845448"/>
              <a:ext cx="271471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LV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63" name="Text Box 1051"/>
            <p:cNvSpPr txBox="1">
              <a:spLocks noChangeArrowheads="1"/>
            </p:cNvSpPr>
            <p:nvPr/>
          </p:nvSpPr>
          <p:spPr bwMode="auto">
            <a:xfrm>
              <a:off x="2934794" y="4269420"/>
              <a:ext cx="219082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SI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64" name="Text Box 1068"/>
            <p:cNvSpPr txBox="1">
              <a:spLocks noChangeArrowheads="1"/>
            </p:cNvSpPr>
            <p:nvPr/>
          </p:nvSpPr>
          <p:spPr bwMode="auto">
            <a:xfrm>
              <a:off x="3099899" y="4331332"/>
              <a:ext cx="293696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002060"/>
                  </a:solidFill>
                  <a:cs typeface="+mn-cs"/>
                </a:rPr>
                <a:t>HR</a:t>
              </a:r>
              <a:endParaRPr lang="en-GB" sz="1300" b="0" kern="0">
                <a:solidFill>
                  <a:srgbClr val="002060"/>
                </a:solidFill>
                <a:cs typeface="+mn-cs"/>
              </a:endParaRPr>
            </a:p>
          </p:txBody>
        </p:sp>
        <p:sp>
          <p:nvSpPr>
            <p:cNvPr id="65" name="Text Box 1072"/>
            <p:cNvSpPr txBox="1">
              <a:spLocks noChangeArrowheads="1"/>
            </p:cNvSpPr>
            <p:nvPr/>
          </p:nvSpPr>
          <p:spPr bwMode="auto">
            <a:xfrm>
              <a:off x="3858747" y="4698040"/>
              <a:ext cx="355611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BG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66" name="Text Box 1074"/>
            <p:cNvSpPr txBox="1">
              <a:spLocks noChangeArrowheads="1"/>
            </p:cNvSpPr>
            <p:nvPr/>
          </p:nvSpPr>
          <p:spPr bwMode="auto">
            <a:xfrm>
              <a:off x="3682528" y="3047058"/>
              <a:ext cx="284172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FFFF00"/>
                  </a:solidFill>
                  <a:cs typeface="+mn-cs"/>
                </a:rPr>
                <a:t>LT</a:t>
              </a:r>
              <a:endParaRPr lang="en-GB" sz="1300" b="0" kern="0">
                <a:solidFill>
                  <a:srgbClr val="FFFF00"/>
                </a:solidFill>
                <a:cs typeface="+mn-cs"/>
              </a:endParaRPr>
            </a:p>
          </p:txBody>
        </p:sp>
        <p:sp>
          <p:nvSpPr>
            <p:cNvPr id="67" name="Text Box 1068"/>
            <p:cNvSpPr txBox="1">
              <a:spLocks noChangeArrowheads="1"/>
            </p:cNvSpPr>
            <p:nvPr/>
          </p:nvSpPr>
          <p:spPr bwMode="auto">
            <a:xfrm>
              <a:off x="3471385" y="4575804"/>
              <a:ext cx="295284" cy="200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1300" kern="0">
                  <a:solidFill>
                    <a:srgbClr val="002060"/>
                  </a:solidFill>
                  <a:cs typeface="+mn-cs"/>
                </a:rPr>
                <a:t>RS</a:t>
              </a:r>
              <a:endParaRPr lang="en-GB" sz="1300" b="0" kern="0">
                <a:solidFill>
                  <a:srgbClr val="002060"/>
                </a:solidFill>
                <a:cs typeface="+mn-cs"/>
              </a:endParaRPr>
            </a:p>
          </p:txBody>
        </p:sp>
      </p:grpSp>
      <p:sp>
        <p:nvSpPr>
          <p:cNvPr id="18436" name="Rectangle 67"/>
          <p:cNvSpPr>
            <a:spLocks noChangeArrowheads="1"/>
          </p:cNvSpPr>
          <p:nvPr/>
        </p:nvSpPr>
        <p:spPr bwMode="auto">
          <a:xfrm>
            <a:off x="6511925" y="1203325"/>
            <a:ext cx="3775075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en-GB" sz="2200"/>
              <a:t>Today: </a:t>
            </a:r>
            <a:r>
              <a:rPr lang="en-GB" sz="2200">
                <a:solidFill>
                  <a:srgbClr val="C00000"/>
                </a:solidFill>
              </a:rPr>
              <a:t>29 Members </a:t>
            </a:r>
            <a:r>
              <a:rPr lang="en-GB" sz="1800"/>
              <a:t/>
            </a:r>
            <a:br>
              <a:rPr lang="en-GB" sz="1800"/>
            </a:br>
            <a:r>
              <a:rPr lang="en-GB" sz="1800" i="1"/>
              <a:t>(27 full Members and  </a:t>
            </a:r>
            <a:br>
              <a:rPr lang="en-GB" sz="1800" i="1"/>
            </a:br>
            <a:r>
              <a:rPr lang="en-GB" sz="1800" i="1"/>
              <a:t>2 Associate Members)</a:t>
            </a:r>
          </a:p>
          <a:p>
            <a:pPr marL="0" lvl="1"/>
            <a:endParaRPr lang="en-GB" sz="1600" b="0"/>
          </a:p>
          <a:p>
            <a:pPr marL="0" lvl="1">
              <a:spcBef>
                <a:spcPts val="600"/>
              </a:spcBef>
            </a:pPr>
            <a:r>
              <a:rPr lang="en-GB" sz="1800" b="0"/>
              <a:t>Full Members = national cement industry associations and cement companies of the European Union (with the exception of Cyprus, Malta and Slovakia) plus Norway, Switzerland and Turkey</a:t>
            </a:r>
          </a:p>
          <a:p>
            <a:pPr marL="0" lvl="1">
              <a:spcBef>
                <a:spcPts val="600"/>
              </a:spcBef>
            </a:pPr>
            <a:r>
              <a:rPr lang="en-GB" sz="900" b="0"/>
              <a:t> </a:t>
            </a:r>
            <a:r>
              <a:rPr lang="en-GB" sz="1800" b="0"/>
              <a:t/>
            </a:r>
            <a:br>
              <a:rPr lang="en-GB" sz="1800" b="0"/>
            </a:br>
            <a:r>
              <a:rPr lang="en-GB" sz="1800" b="0"/>
              <a:t>Croatia and Serbia are Associate Members of CEMBUREAU</a:t>
            </a:r>
          </a:p>
        </p:txBody>
      </p:sp>
      <p:sp>
        <p:nvSpPr>
          <p:cNvPr id="68" name="Slide Number Placeholder 6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37927D-0749-4AF8-A3E8-435707BD4012}" type="slidenum">
              <a:rPr lang="en-GB"/>
              <a:pPr>
                <a:defRPr/>
              </a:pPr>
              <a:t>4</a:t>
            </a:fld>
            <a:endParaRPr lang="en-GB" dirty="0"/>
          </a:p>
        </p:txBody>
      </p:sp>
      <p:sp>
        <p:nvSpPr>
          <p:cNvPr id="69" name="Footer Placeholder 6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2014.07.03-Serbia mtg-KC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… TO WHOM DO WE REACH OUT ?</a:t>
            </a:r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2014.07.03-Serbia mtg-KC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CFF218-873B-4FAE-AF7A-451004F4EE60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357154" y="1412776"/>
            <a:ext cx="2204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smtClean="0">
                <a:solidFill>
                  <a:srgbClr val="C00000"/>
                </a:solidFill>
              </a:rPr>
              <a:t>Regular contact with</a:t>
            </a:r>
          </a:p>
          <a:p>
            <a:r>
              <a:rPr lang="en-GB" sz="1600" smtClean="0">
                <a:solidFill>
                  <a:srgbClr val="C00000"/>
                </a:solidFill>
              </a:rPr>
              <a:t>other stakeholders</a:t>
            </a:r>
            <a:endParaRPr lang="en-GB" sz="160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72326" y="1412776"/>
            <a:ext cx="2650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smtClean="0">
                <a:solidFill>
                  <a:srgbClr val="C00000"/>
                </a:solidFill>
              </a:rPr>
              <a:t>Present in legislative and</a:t>
            </a:r>
          </a:p>
          <a:p>
            <a:r>
              <a:rPr lang="en-GB" sz="1600" smtClean="0">
                <a:solidFill>
                  <a:srgbClr val="C00000"/>
                </a:solidFill>
              </a:rPr>
              <a:t>political process</a:t>
            </a:r>
            <a:endParaRPr lang="en-GB" sz="1600">
              <a:solidFill>
                <a:srgbClr val="C00000"/>
              </a:solidFill>
            </a:endParaRPr>
          </a:p>
        </p:txBody>
      </p:sp>
      <p:pic>
        <p:nvPicPr>
          <p:cNvPr id="12" name="Picture 11" descr="banner_atyourservice_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764" y="3841668"/>
            <a:ext cx="2333611" cy="375901"/>
          </a:xfrm>
          <a:prstGeom prst="rect">
            <a:avLst/>
          </a:prstGeom>
        </p:spPr>
      </p:pic>
      <p:pic>
        <p:nvPicPr>
          <p:cNvPr id="13" name="Picture 12" descr="logo_e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06" y="2341470"/>
            <a:ext cx="1232170" cy="852490"/>
          </a:xfrm>
          <a:prstGeom prst="rect">
            <a:avLst/>
          </a:prstGeom>
        </p:spPr>
      </p:pic>
      <p:pic>
        <p:nvPicPr>
          <p:cNvPr id="14" name="Picture 13" descr="ConsiliumHead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53659" y="5085184"/>
            <a:ext cx="1234257" cy="10382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85980" y="198428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smtClean="0"/>
              <a:t>NGOs</a:t>
            </a:r>
            <a:endParaRPr lang="en-GB" sz="1800"/>
          </a:p>
        </p:txBody>
      </p:sp>
      <p:sp>
        <p:nvSpPr>
          <p:cNvPr id="16" name="TextBox 15"/>
          <p:cNvSpPr txBox="1"/>
          <p:nvPr/>
        </p:nvSpPr>
        <p:spPr>
          <a:xfrm>
            <a:off x="500030" y="2698660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smtClean="0"/>
              <a:t>Think tanks</a:t>
            </a:r>
            <a:endParaRPr lang="en-GB" sz="1800"/>
          </a:p>
        </p:txBody>
      </p:sp>
      <p:sp>
        <p:nvSpPr>
          <p:cNvPr id="17" name="TextBox 16"/>
          <p:cNvSpPr txBox="1"/>
          <p:nvPr/>
        </p:nvSpPr>
        <p:spPr>
          <a:xfrm>
            <a:off x="1643038" y="4413172"/>
            <a:ext cx="1621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smtClean="0"/>
              <a:t>Trade unions</a:t>
            </a:r>
            <a:endParaRPr lang="en-GB" sz="1800"/>
          </a:p>
        </p:txBody>
      </p:sp>
      <p:sp>
        <p:nvSpPr>
          <p:cNvPr id="18" name="TextBox 17"/>
          <p:cNvSpPr txBox="1"/>
          <p:nvPr/>
        </p:nvSpPr>
        <p:spPr>
          <a:xfrm>
            <a:off x="2357418" y="5270428"/>
            <a:ext cx="313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smtClean="0"/>
              <a:t>International organizations</a:t>
            </a:r>
            <a:endParaRPr lang="en-GB" sz="1800"/>
          </a:p>
        </p:txBody>
      </p:sp>
      <p:sp>
        <p:nvSpPr>
          <p:cNvPr id="19" name="TextBox 18"/>
          <p:cNvSpPr txBox="1"/>
          <p:nvPr/>
        </p:nvSpPr>
        <p:spPr>
          <a:xfrm>
            <a:off x="642906" y="3484478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smtClean="0"/>
              <a:t>Other industry </a:t>
            </a:r>
          </a:p>
          <a:p>
            <a:r>
              <a:rPr lang="en-GB" sz="1800" smtClean="0"/>
              <a:t>associations and alliance</a:t>
            </a:r>
            <a:endParaRPr lang="en-GB" sz="1800"/>
          </a:p>
        </p:txBody>
      </p:sp>
      <p:sp>
        <p:nvSpPr>
          <p:cNvPr id="20" name="Oval 19"/>
          <p:cNvSpPr/>
          <p:nvPr/>
        </p:nvSpPr>
        <p:spPr bwMode="auto">
          <a:xfrm>
            <a:off x="3857616" y="2555784"/>
            <a:ext cx="2571768" cy="192882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CEMBUREAU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800" dirty="0" smtClean="0">
                <a:solidFill>
                  <a:srgbClr val="C00000"/>
                </a:solidFill>
              </a:rPr>
              <a:t>      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800" dirty="0" smtClean="0">
                <a:solidFill>
                  <a:srgbClr val="C00000"/>
                </a:solidFill>
              </a:rPr>
              <a:t>        and its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800" dirty="0" smtClean="0">
                <a:solidFill>
                  <a:srgbClr val="C00000"/>
                </a:solidFill>
              </a:rPr>
              <a:t>    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MEMBERS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29450" y="2055718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smtClean="0"/>
              <a:t>European Commission</a:t>
            </a:r>
            <a:endParaRPr lang="en-GB" sz="1800"/>
          </a:p>
        </p:txBody>
      </p:sp>
      <p:sp>
        <p:nvSpPr>
          <p:cNvPr id="22" name="TextBox 21"/>
          <p:cNvSpPr txBox="1"/>
          <p:nvPr/>
        </p:nvSpPr>
        <p:spPr>
          <a:xfrm>
            <a:off x="6929450" y="334160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smtClean="0"/>
              <a:t>European Parliament</a:t>
            </a:r>
            <a:endParaRPr lang="en-GB" sz="1800"/>
          </a:p>
        </p:txBody>
      </p:sp>
      <p:sp>
        <p:nvSpPr>
          <p:cNvPr id="23" name="TextBox 22"/>
          <p:cNvSpPr txBox="1"/>
          <p:nvPr/>
        </p:nvSpPr>
        <p:spPr>
          <a:xfrm>
            <a:off x="7072326" y="4413172"/>
            <a:ext cx="2608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smtClean="0"/>
              <a:t>Council of the EU</a:t>
            </a:r>
          </a:p>
          <a:p>
            <a:r>
              <a:rPr lang="en-GB" sz="1800" smtClean="0"/>
              <a:t>National governments</a:t>
            </a:r>
            <a:endParaRPr lang="en-GB" sz="1800"/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3214674" y="2270032"/>
            <a:ext cx="857256" cy="57150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2143104" y="2912974"/>
            <a:ext cx="1643074" cy="28575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flipV="1">
            <a:off x="3000360" y="3627354"/>
            <a:ext cx="642942" cy="714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 flipV="1">
            <a:off x="3286112" y="4127420"/>
            <a:ext cx="571504" cy="35719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 flipV="1">
            <a:off x="4000492" y="4627486"/>
            <a:ext cx="571504" cy="42862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flipV="1">
            <a:off x="6000756" y="2341470"/>
            <a:ext cx="785818" cy="28575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6572260" y="3555916"/>
            <a:ext cx="3960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6143632" y="4270296"/>
            <a:ext cx="857256" cy="28575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EU-Serbia : the context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48" y="1124744"/>
            <a:ext cx="10040044" cy="4752528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en-GB" dirty="0" smtClean="0"/>
              <a:t>56% of Serbian trade is with the EU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Strong economic interdependence with EU Member States  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Serbia already close EU partner through Interim Agreement on Trade (2008) and Stabilisation and Association Agreement  (01/09/2013); Negotiating Framework and First Accession Conference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“National Convention on EU”: can we be involved? 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D5EAD1-7CF7-4B0A-831A-0058EFD7BBD9}" type="slidenum"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6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287000" cy="908050"/>
          </a:xfrm>
        </p:spPr>
        <p:txBody>
          <a:bodyPr/>
          <a:lstStyle/>
          <a:p>
            <a:pPr>
              <a:defRPr/>
            </a:pPr>
            <a:r>
              <a:rPr lang="fr-BE" dirty="0" smtClean="0"/>
              <a:t>SOCIETAL CHALLENGES FOR ALL OF US</a:t>
            </a:r>
            <a:endParaRPr lang="fr-BE" dirty="0"/>
          </a:p>
        </p:txBody>
      </p:sp>
      <p:pic>
        <p:nvPicPr>
          <p:cNvPr id="13315" name="Picture 5" descr="aust2474_smal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525" y="2085975"/>
            <a:ext cx="1363663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populatio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525" y="996950"/>
            <a:ext cx="1365250" cy="9715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17" name="Picture 7" descr="resourceeffcienct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525" y="5426075"/>
            <a:ext cx="1365250" cy="1023938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318" name="TextBox 8"/>
          <p:cNvSpPr txBox="1">
            <a:spLocks noChangeArrowheads="1"/>
          </p:cNvSpPr>
          <p:nvPr/>
        </p:nvSpPr>
        <p:spPr bwMode="auto">
          <a:xfrm>
            <a:off x="1903413" y="1265238"/>
            <a:ext cx="38004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C00000"/>
                </a:solidFill>
                <a:cs typeface="Arial" charset="0"/>
              </a:rPr>
              <a:t>GROWING POPULATION</a:t>
            </a:r>
          </a:p>
        </p:txBody>
      </p:sp>
      <p:sp>
        <p:nvSpPr>
          <p:cNvPr id="13319" name="TextBox 9"/>
          <p:cNvSpPr txBox="1">
            <a:spLocks noChangeArrowheads="1"/>
          </p:cNvSpPr>
          <p:nvPr/>
        </p:nvSpPr>
        <p:spPr bwMode="auto">
          <a:xfrm>
            <a:off x="1903413" y="2133600"/>
            <a:ext cx="57499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C00000"/>
                </a:solidFill>
                <a:cs typeface="Arial" charset="0"/>
              </a:rPr>
              <a:t>GLOBAL WARMING</a:t>
            </a:r>
            <a:r>
              <a:rPr lang="en-GB" sz="1000">
                <a:solidFill>
                  <a:srgbClr val="C00000"/>
                </a:solidFill>
                <a:cs typeface="Arial" charset="0"/>
              </a:rPr>
              <a:t> </a:t>
            </a:r>
            <a:r>
              <a:rPr lang="en-GB" sz="2400">
                <a:solidFill>
                  <a:srgbClr val="C00000"/>
                </a:solidFill>
                <a:cs typeface="Arial" charset="0"/>
              </a:rPr>
              <a:t>/</a:t>
            </a:r>
            <a:r>
              <a:rPr lang="en-GB" sz="1000">
                <a:solidFill>
                  <a:srgbClr val="C00000"/>
                </a:solidFill>
                <a:cs typeface="Arial" charset="0"/>
              </a:rPr>
              <a:t> </a:t>
            </a:r>
            <a:r>
              <a:rPr lang="en-GB" sz="2400">
                <a:solidFill>
                  <a:srgbClr val="C00000"/>
                </a:solidFill>
                <a:cs typeface="Arial" charset="0"/>
              </a:rPr>
              <a:t>ENERGY</a:t>
            </a:r>
          </a:p>
          <a:p>
            <a:r>
              <a:rPr lang="en-GB" sz="2400">
                <a:solidFill>
                  <a:srgbClr val="C00000"/>
                </a:solidFill>
                <a:cs typeface="Arial" charset="0"/>
              </a:rPr>
              <a:t>SECURITY OF SUPPLY &amp; EFFICIENCY</a:t>
            </a:r>
          </a:p>
        </p:txBody>
      </p:sp>
      <p:pic>
        <p:nvPicPr>
          <p:cNvPr id="13320" name="Picture 10" descr="World-Population-Growth-2050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4450" y="981075"/>
            <a:ext cx="2592388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11" descr="affordable_housing.bmp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0525" y="4352925"/>
            <a:ext cx="1365250" cy="96202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322" name="TextBox 12"/>
          <p:cNvSpPr txBox="1">
            <a:spLocks noChangeArrowheads="1"/>
          </p:cNvSpPr>
          <p:nvPr/>
        </p:nvSpPr>
        <p:spPr bwMode="auto">
          <a:xfrm>
            <a:off x="1903413" y="4627563"/>
            <a:ext cx="68849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C00000"/>
                </a:solidFill>
                <a:cs typeface="Arial" charset="0"/>
              </a:rPr>
              <a:t>AFFORDABLE HOUSING</a:t>
            </a:r>
            <a:r>
              <a:rPr lang="en-GB" sz="1000">
                <a:solidFill>
                  <a:srgbClr val="C00000"/>
                </a:solidFill>
                <a:cs typeface="Arial" charset="0"/>
              </a:rPr>
              <a:t> </a:t>
            </a:r>
            <a:r>
              <a:rPr lang="en-GB" sz="2400">
                <a:solidFill>
                  <a:srgbClr val="C00000"/>
                </a:solidFill>
                <a:cs typeface="Arial" charset="0"/>
              </a:rPr>
              <a:t>/</a:t>
            </a:r>
            <a:r>
              <a:rPr lang="en-GB" sz="1000">
                <a:solidFill>
                  <a:srgbClr val="C00000"/>
                </a:solidFill>
                <a:cs typeface="Arial" charset="0"/>
              </a:rPr>
              <a:t> </a:t>
            </a:r>
            <a:r>
              <a:rPr lang="en-GB" sz="2400">
                <a:solidFill>
                  <a:srgbClr val="C00000"/>
                </a:solidFill>
                <a:cs typeface="Arial" charset="0"/>
              </a:rPr>
              <a:t>ECONOMIC CRISIS</a:t>
            </a:r>
          </a:p>
        </p:txBody>
      </p:sp>
      <p:sp>
        <p:nvSpPr>
          <p:cNvPr id="13323" name="TextBox 13"/>
          <p:cNvSpPr txBox="1">
            <a:spLocks noChangeArrowheads="1"/>
          </p:cNvSpPr>
          <p:nvPr/>
        </p:nvSpPr>
        <p:spPr bwMode="auto">
          <a:xfrm>
            <a:off x="1903413" y="5627688"/>
            <a:ext cx="738221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  <a:cs typeface="Arial" charset="0"/>
              </a:rPr>
              <a:t>RESOURCE </a:t>
            </a:r>
            <a:r>
              <a:rPr lang="en-GB" sz="2400" dirty="0" smtClean="0">
                <a:solidFill>
                  <a:srgbClr val="C00000"/>
                </a:solidFill>
                <a:cs typeface="Arial" charset="0"/>
              </a:rPr>
              <a:t>EFFICIENCY / HOW TO GROW WITH </a:t>
            </a:r>
          </a:p>
          <a:p>
            <a:r>
              <a:rPr lang="en-GB" sz="2400" dirty="0" smtClean="0">
                <a:solidFill>
                  <a:srgbClr val="C00000"/>
                </a:solidFill>
                <a:cs typeface="Arial" charset="0"/>
              </a:rPr>
              <a:t>USE OF LESS PRIMARY RESOURCES? </a:t>
            </a:r>
            <a:endParaRPr lang="en-GB" sz="2400" dirty="0">
              <a:solidFill>
                <a:srgbClr val="C00000"/>
              </a:solidFill>
              <a:cs typeface="Arial" charset="0"/>
            </a:endParaRPr>
          </a:p>
        </p:txBody>
      </p:sp>
      <p:pic>
        <p:nvPicPr>
          <p:cNvPr id="13324" name="Picture 14" descr="fifthstreet300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4838" y="3130550"/>
            <a:ext cx="885825" cy="1106488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325" name="TextBox 15"/>
          <p:cNvSpPr txBox="1">
            <a:spLocks noChangeArrowheads="1"/>
          </p:cNvSpPr>
          <p:nvPr/>
        </p:nvSpPr>
        <p:spPr bwMode="auto">
          <a:xfrm>
            <a:off x="1903413" y="3284538"/>
            <a:ext cx="45069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>
                <a:solidFill>
                  <a:srgbClr val="C00000"/>
                </a:solidFill>
                <a:cs typeface="Arial" charset="0"/>
              </a:rPr>
              <a:t>LINKING PEOPLE THROUGH </a:t>
            </a:r>
          </a:p>
          <a:p>
            <a:r>
              <a:rPr lang="en-GB" sz="2400">
                <a:solidFill>
                  <a:srgbClr val="C00000"/>
                </a:solidFill>
                <a:cs typeface="Arial" charset="0"/>
              </a:rPr>
              <a:t>TRANSPORT NETWORKS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C01F7BF-98A4-4B91-82D8-B1755833A258}" type="slidenum">
              <a:rPr lang="en-GB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7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286999" cy="908720"/>
          </a:xfrm>
        </p:spPr>
        <p:txBody>
          <a:bodyPr/>
          <a:lstStyle/>
          <a:p>
            <a:r>
              <a:rPr lang="en-GB" sz="3200" dirty="0" smtClean="0"/>
              <a:t>HOW CEMENT AND CONCRETE CAN CONTRIBUTE</a:t>
            </a:r>
            <a:endParaRPr lang="en-GB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D5EAD1-7CF7-4B0A-831A-0058EFD7BBD9}" type="slidenum"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8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0" y="1052736"/>
            <a:ext cx="2839790" cy="2698998"/>
            <a:chOff x="0" y="1052736"/>
            <a:chExt cx="2839790" cy="269899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484784"/>
              <a:ext cx="2324100" cy="2266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Oval 6"/>
            <p:cNvSpPr/>
            <p:nvPr/>
          </p:nvSpPr>
          <p:spPr bwMode="auto">
            <a:xfrm>
              <a:off x="102940" y="1052736"/>
              <a:ext cx="2736850" cy="1441450"/>
            </a:xfrm>
            <a:prstGeom prst="ellipse">
              <a:avLst/>
            </a:prstGeom>
            <a:solidFill>
              <a:schemeClr val="bg1">
                <a:lumMod val="95000"/>
                <a:alpha val="80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GB" sz="1600" dirty="0" smtClean="0">
                  <a:solidFill>
                    <a:srgbClr val="C00000"/>
                  </a:solidFill>
                  <a:latin typeface="+mn-lt"/>
                </a:rPr>
                <a:t>Global industry, strong local commitment</a:t>
              </a:r>
              <a:endParaRPr lang="en-GB" sz="1600" dirty="0">
                <a:solidFill>
                  <a:srgbClr val="C00000"/>
                </a:solidFill>
                <a:latin typeface="+mn-lt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983260" y="1196752"/>
            <a:ext cx="59466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accent2"/>
                </a:solidFill>
                <a:latin typeface="+mn-lt"/>
              </a:rPr>
              <a:t>Local supply chain</a:t>
            </a:r>
          </a:p>
          <a:p>
            <a:r>
              <a:rPr lang="en-GB" sz="1600" dirty="0" smtClean="0">
                <a:solidFill>
                  <a:schemeClr val="accent2"/>
                </a:solidFill>
                <a:latin typeface="+mn-lt"/>
              </a:rPr>
              <a:t>366,000 employed in concrete and cement (EU 28 + Turkey)</a:t>
            </a:r>
          </a:p>
          <a:p>
            <a:r>
              <a:rPr lang="en-GB" sz="1600" dirty="0" smtClean="0">
                <a:solidFill>
                  <a:schemeClr val="accent2"/>
                </a:solidFill>
                <a:latin typeface="+mn-lt"/>
              </a:rPr>
              <a:t>Multiplier effect on economy / construction </a:t>
            </a:r>
            <a:endParaRPr lang="en-GB" sz="16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5708" y="3645024"/>
            <a:ext cx="18293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chemeClr val="accent2"/>
                </a:solidFill>
                <a:latin typeface="+mn-lt"/>
              </a:rPr>
              <a:t>Durable</a:t>
            </a:r>
          </a:p>
          <a:p>
            <a:r>
              <a:rPr lang="en-GB" sz="1600" dirty="0" smtClean="0">
                <a:solidFill>
                  <a:schemeClr val="accent2"/>
                </a:solidFill>
                <a:latin typeface="+mn-lt"/>
              </a:rPr>
              <a:t>Resilient</a:t>
            </a:r>
          </a:p>
          <a:p>
            <a:r>
              <a:rPr lang="en-GB" sz="1600" dirty="0" smtClean="0">
                <a:solidFill>
                  <a:schemeClr val="accent2"/>
                </a:solidFill>
                <a:latin typeface="+mn-lt"/>
              </a:rPr>
              <a:t>Thermal efficient</a:t>
            </a:r>
          </a:p>
          <a:p>
            <a:r>
              <a:rPr lang="en-GB" sz="1600" dirty="0" smtClean="0">
                <a:solidFill>
                  <a:schemeClr val="accent2"/>
                </a:solidFill>
                <a:latin typeface="+mn-lt"/>
              </a:rPr>
              <a:t>Affordable</a:t>
            </a:r>
            <a:endParaRPr lang="en-GB" sz="16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52528" y="2348880"/>
            <a:ext cx="55755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accent2"/>
                </a:solidFill>
              </a:rPr>
              <a:t>CO</a:t>
            </a:r>
            <a:r>
              <a:rPr lang="en-GB" sz="1600" baseline="-18000" dirty="0" smtClean="0">
                <a:solidFill>
                  <a:schemeClr val="accent2"/>
                </a:solidFill>
              </a:rPr>
              <a:t>2</a:t>
            </a:r>
            <a:r>
              <a:rPr lang="en-GB" sz="1600" dirty="0" smtClean="0">
                <a:solidFill>
                  <a:schemeClr val="accent2"/>
                </a:solidFill>
              </a:rPr>
              <a:t> emissions/t cement reduced from 719 in 1990 </a:t>
            </a:r>
            <a:br>
              <a:rPr lang="en-GB" sz="1600" dirty="0" smtClean="0">
                <a:solidFill>
                  <a:schemeClr val="accent2"/>
                </a:solidFill>
              </a:rPr>
            </a:br>
            <a:r>
              <a:rPr lang="en-GB" sz="1600" dirty="0" smtClean="0">
                <a:solidFill>
                  <a:schemeClr val="accent2"/>
                </a:solidFill>
              </a:rPr>
              <a:t>to 660 in 2010</a:t>
            </a:r>
          </a:p>
          <a:p>
            <a:r>
              <a:rPr lang="en-GB" sz="1600" dirty="0" smtClean="0">
                <a:solidFill>
                  <a:schemeClr val="accent2"/>
                </a:solidFill>
              </a:rPr>
              <a:t>Steady increase of use of alternative fuels and raw </a:t>
            </a:r>
          </a:p>
          <a:p>
            <a:r>
              <a:rPr lang="en-GB" sz="1600" dirty="0" smtClean="0">
                <a:solidFill>
                  <a:schemeClr val="accent2"/>
                </a:solidFill>
              </a:rPr>
              <a:t>material substitution </a:t>
            </a:r>
            <a:endParaRPr lang="en-GB" sz="16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679004" y="2348880"/>
            <a:ext cx="3795657" cy="2712120"/>
            <a:chOff x="895275" y="2492896"/>
            <a:chExt cx="3795657" cy="2712120"/>
          </a:xfrm>
        </p:grpSpPr>
        <p:pic>
          <p:nvPicPr>
            <p:cNvPr id="15" name="Picture 14" descr="iStock_000003623088XLarge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5275" y="3573016"/>
              <a:ext cx="2448000" cy="1632000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 bwMode="auto">
            <a:xfrm>
              <a:off x="2119164" y="2492896"/>
              <a:ext cx="2571768" cy="1214446"/>
            </a:xfrm>
            <a:prstGeom prst="ellipse">
              <a:avLst/>
            </a:prstGeom>
            <a:solidFill>
              <a:schemeClr val="bg1">
                <a:lumMod val="95000"/>
                <a:alpha val="80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GB" sz="1600" smtClean="0">
                  <a:solidFill>
                    <a:srgbClr val="C00000"/>
                  </a:solidFill>
                  <a:latin typeface="+mn-lt"/>
                </a:rPr>
                <a:t>Efficiency in cement processing</a:t>
              </a:r>
              <a:endParaRPr lang="en-GB" sz="1600">
                <a:solidFill>
                  <a:srgbClr val="C00000"/>
                </a:solidFill>
                <a:latin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47156" y="3356992"/>
            <a:ext cx="4011928" cy="2619964"/>
            <a:chOff x="2839244" y="3573016"/>
            <a:chExt cx="4011928" cy="2619964"/>
          </a:xfrm>
        </p:grpSpPr>
        <p:pic>
          <p:nvPicPr>
            <p:cNvPr id="14" name="Picture 13" descr="Cimenterie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9244" y="4581128"/>
              <a:ext cx="2448000" cy="1611852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 bwMode="auto">
            <a:xfrm>
              <a:off x="4279404" y="3573016"/>
              <a:ext cx="2571768" cy="1214446"/>
            </a:xfrm>
            <a:prstGeom prst="ellipse">
              <a:avLst/>
            </a:prstGeom>
            <a:solidFill>
              <a:schemeClr val="bg1">
                <a:lumMod val="95000"/>
                <a:alpha val="80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GB" sz="1600" dirty="0" smtClean="0">
                  <a:solidFill>
                    <a:srgbClr val="C00000"/>
                  </a:solidFill>
                  <a:latin typeface="+mn-lt"/>
                </a:rPr>
                <a:t>Downstream: unique product characteristics of concrete</a:t>
              </a:r>
              <a:endParaRPr lang="en-GB" sz="1600" dirty="0">
                <a:solidFill>
                  <a:srgbClr val="C00000"/>
                </a:solidFill>
                <a:latin typeface="+mn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423420" y="4941168"/>
            <a:ext cx="4876024" cy="1916832"/>
            <a:chOff x="4567436" y="4941168"/>
            <a:chExt cx="4876024" cy="1916832"/>
          </a:xfrm>
        </p:grpSpPr>
        <p:pic>
          <p:nvPicPr>
            <p:cNvPr id="13" name="Picture 12" descr="iStock_000012733434XXXLarge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67436" y="5226000"/>
              <a:ext cx="2448000" cy="1632000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 bwMode="auto">
            <a:xfrm>
              <a:off x="6871692" y="4941168"/>
              <a:ext cx="2571768" cy="1214446"/>
            </a:xfrm>
            <a:prstGeom prst="ellipse">
              <a:avLst/>
            </a:prstGeom>
            <a:solidFill>
              <a:schemeClr val="bg1">
                <a:lumMod val="95000"/>
                <a:alpha val="80000"/>
              </a:schemeClr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GB" sz="1600" dirty="0" smtClean="0">
                  <a:solidFill>
                    <a:srgbClr val="C00000"/>
                  </a:solidFill>
                  <a:latin typeface="+mn-lt"/>
                </a:rPr>
                <a:t>Cement and concrete key to sustainable construction </a:t>
              </a:r>
              <a:endParaRPr lang="en-GB" sz="1600" dirty="0">
                <a:solidFill>
                  <a:srgbClr val="C00000"/>
                </a:solidFill>
                <a:latin typeface="+mn-lt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HOW WE CAN COOPERATE </a:t>
            </a:r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D5EAD1-7CF7-4B0A-831A-0058EFD7BBD9}" type="slidenum"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9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06996" y="1052736"/>
            <a:ext cx="3996000" cy="49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YOUR  PRIORITY AREAS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000" dirty="0" smtClean="0"/>
          </a:p>
          <a:p>
            <a:pPr marL="174625" marR="0" indent="-174625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−"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Create investment and industrial cooperation climate (Art. 93-94 SA)</a:t>
            </a:r>
            <a:endParaRPr lang="en-GB" sz="1600" dirty="0" smtClean="0"/>
          </a:p>
          <a:p>
            <a:pPr marL="174625" marR="0" indent="-174625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−"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Enhance waste management and air quality legislation (2013 Progress Report)</a:t>
            </a:r>
            <a:endParaRPr lang="en-GB" sz="1600" dirty="0" smtClean="0"/>
          </a:p>
          <a:p>
            <a:pPr marL="174625" marR="0" indent="-174625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−"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Design comprehensive climate and energy policy (2013 Progress Report)</a:t>
            </a:r>
          </a:p>
          <a:p>
            <a:pPr marL="174625" marR="0" indent="-174625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−"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Transpose, implement and</a:t>
            </a:r>
            <a:r>
              <a:rPr kumimoji="0" lang="en-GB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lang="en-GB" sz="1600" dirty="0" smtClean="0"/>
              <a:t>enforce “acquis” (par. 31 of Accession Negotiating Framework)</a:t>
            </a:r>
            <a:endParaRPr kumimoji="0" lang="en-GB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071492" y="1052736"/>
            <a:ext cx="3996000" cy="493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OUR  PRIORITIES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2000" dirty="0" smtClean="0"/>
          </a:p>
          <a:p>
            <a:pPr marL="174625" marR="0" indent="-174625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−"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Full local supply chain from quarry to end-product / local jobs &amp;</a:t>
            </a:r>
            <a:r>
              <a:rPr kumimoji="0" lang="en-GB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growth</a:t>
            </a:r>
            <a:endParaRPr lang="en-GB" sz="1600" dirty="0" smtClean="0"/>
          </a:p>
          <a:p>
            <a:pPr marL="174625" marR="0" indent="-174625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−"/>
              <a:tabLst/>
            </a:pPr>
            <a:r>
              <a:rPr lang="en-GB" sz="1600" dirty="0" smtClean="0"/>
              <a:t>Continue our focus on co-processing as combination of material recycling and energy recovery </a:t>
            </a:r>
          </a:p>
          <a:p>
            <a:pPr marL="174625" marR="0" indent="-174625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−"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Integrated and investment  </a:t>
            </a:r>
            <a:b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/ innovation enhancing 2030 climate </a:t>
            </a:r>
            <a:b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&amp; energy policy  </a:t>
            </a:r>
          </a:p>
          <a:p>
            <a:pPr marL="174625" marR="0" indent="-174625" algn="l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itchFamily="34" charset="0"/>
              <a:buChar char="−"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Ensuring proper and same application of EU legislation in all Member States / need for level playing field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PRIORITY 1: INVESTMENT: THE FACTS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48" y="1124744"/>
            <a:ext cx="9610725" cy="4572000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en-GB" dirty="0" smtClean="0"/>
              <a:t>ROCE below cost of capital over past four years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Capital intensive: cost of new plant (1 MM t capacity) </a:t>
            </a:r>
            <a:br>
              <a:rPr lang="en-GB" dirty="0" smtClean="0"/>
            </a:br>
            <a:r>
              <a:rPr lang="en-GB" dirty="0" smtClean="0"/>
              <a:t>= EUR 250-300 MM  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Energy intensive: energy costs = 30% of OPEX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Long term investment cycles</a:t>
            </a:r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D5EAD1-7CF7-4B0A-831A-0058EFD7BBD9}" type="slidenum"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10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34988" y="980728"/>
            <a:ext cx="4545014" cy="639762"/>
          </a:xfrm>
        </p:spPr>
        <p:txBody>
          <a:bodyPr lIns="0" tIns="0" rIns="0" bIns="0" anchor="ctr" anchorCtr="0"/>
          <a:lstStyle/>
          <a:p>
            <a:pPr algn="ctr"/>
            <a:r>
              <a:rPr lang="fr-BE" dirty="0" smtClean="0">
                <a:solidFill>
                  <a:srgbClr val="C00000"/>
                </a:solidFill>
              </a:rPr>
              <a:t>WHAT WE CONTRIBUTE </a:t>
            </a:r>
            <a:endParaRPr lang="fr-BE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90972" y="1772816"/>
            <a:ext cx="4536000" cy="432048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GB" sz="2000" dirty="0" smtClean="0"/>
              <a:t>Local growth and jobs, local products for local markets</a:t>
            </a:r>
          </a:p>
          <a:p>
            <a:pPr>
              <a:spcBef>
                <a:spcPts val="1800"/>
              </a:spcBef>
            </a:pPr>
            <a:r>
              <a:rPr lang="en-GB" sz="2000" dirty="0" smtClean="0"/>
              <a:t>Cement &amp; concrete = EUR 56 </a:t>
            </a:r>
            <a:r>
              <a:rPr lang="en-GB" sz="2000" dirty="0" err="1" smtClean="0"/>
              <a:t>bn</a:t>
            </a:r>
            <a:r>
              <a:rPr lang="en-GB" sz="2000" dirty="0" smtClean="0"/>
              <a:t> added value to Europe</a:t>
            </a:r>
          </a:p>
          <a:p>
            <a:pPr>
              <a:spcBef>
                <a:spcPts val="1800"/>
              </a:spcBef>
            </a:pPr>
            <a:r>
              <a:rPr lang="en-GB" sz="2000" dirty="0" smtClean="0"/>
              <a:t>545,000 people employed</a:t>
            </a:r>
          </a:p>
          <a:p>
            <a:pPr>
              <a:spcBef>
                <a:spcPts val="1800"/>
              </a:spcBef>
            </a:pPr>
            <a:r>
              <a:rPr lang="en-GB" sz="2000" dirty="0" smtClean="0"/>
              <a:t>Offers building and infrastructure solutions for tomorrow / EUR 1 in construction = EUR 3 for economy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5215508" y="980728"/>
            <a:ext cx="4546600" cy="639762"/>
          </a:xfrm>
        </p:spPr>
        <p:txBody>
          <a:bodyPr lIns="0" tIns="0" rIns="0" bIns="0" anchor="ctr" anchorCtr="0"/>
          <a:lstStyle/>
          <a:p>
            <a:pPr algn="ctr">
              <a:spcBef>
                <a:spcPts val="0"/>
              </a:spcBef>
            </a:pPr>
            <a:r>
              <a:rPr lang="fr-BE" dirty="0" smtClean="0">
                <a:solidFill>
                  <a:srgbClr val="C00000"/>
                </a:solidFill>
              </a:rPr>
              <a:t>WHAT WE EXPECT</a:t>
            </a:r>
            <a:endParaRPr lang="fr-BE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5215508" y="1772816"/>
            <a:ext cx="4546600" cy="3951288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GB" sz="2000" dirty="0" smtClean="0"/>
              <a:t>Stable and predictable legal framework allowing for long-term investments </a:t>
            </a:r>
          </a:p>
          <a:p>
            <a:pPr>
              <a:spcBef>
                <a:spcPts val="1800"/>
              </a:spcBef>
            </a:pPr>
            <a:r>
              <a:rPr lang="en-GB" sz="2000" dirty="0" smtClean="0"/>
              <a:t>Competitive energy prices </a:t>
            </a:r>
          </a:p>
          <a:p>
            <a:pPr>
              <a:spcBef>
                <a:spcPts val="1800"/>
              </a:spcBef>
            </a:pPr>
            <a:r>
              <a:rPr lang="en-GB" sz="2000" dirty="0" smtClean="0"/>
              <a:t>Strong policy focus on innovation and R&amp;D support</a:t>
            </a:r>
          </a:p>
          <a:p>
            <a:pPr>
              <a:spcBef>
                <a:spcPts val="1800"/>
              </a:spcBef>
            </a:pPr>
            <a:r>
              <a:rPr lang="en-GB" sz="2000" dirty="0" smtClean="0"/>
              <a:t>Infrastructure spending  under fair public procurement rules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PRIORITY 1: INVESTMENT </a:t>
            </a:r>
            <a:endParaRPr lang="fr-B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25E1DE-11EC-4786-AEC0-7023C1AB36E7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3200" dirty="0" smtClean="0"/>
              <a:t>PRIORITY 2: WASTE MANAGEMENT: THE FACTS</a:t>
            </a:r>
            <a:endParaRPr lang="fr-BE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D5EAD1-7CF7-4B0A-831A-0058EFD7BBD9}" type="slidenum"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12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462980" y="1052736"/>
            <a:ext cx="74168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400" b="1" dirty="0">
                <a:solidFill>
                  <a:srgbClr val="C00000"/>
                </a:solidFill>
                <a:latin typeface="+mn-lt"/>
              </a:rPr>
              <a:t>EU28 THERMAL ENERGY CONSUMPTION 2011 Breakdown (%)</a:t>
            </a:r>
          </a:p>
          <a:p>
            <a:pPr>
              <a:defRPr/>
            </a:pPr>
            <a:endParaRPr lang="en-GB" sz="1400" i="1" dirty="0">
              <a:solidFill>
                <a:srgbClr val="000000"/>
              </a:solidFill>
              <a:latin typeface="+mn-lt"/>
            </a:endParaRPr>
          </a:p>
          <a:p>
            <a:pPr marL="174625" indent="-174625">
              <a:buFont typeface="Arial" pitchFamily="34" charset="0"/>
              <a:buChar char="•"/>
              <a:defRPr/>
            </a:pPr>
            <a:r>
              <a:rPr lang="en-GB" sz="1600" b="1" dirty="0" smtClean="0">
                <a:solidFill>
                  <a:srgbClr val="C00000"/>
                </a:solidFill>
                <a:latin typeface="+mn-lt"/>
              </a:rPr>
              <a:t>The </a:t>
            </a:r>
            <a:r>
              <a:rPr lang="en-GB" sz="1600" b="1" dirty="0">
                <a:solidFill>
                  <a:srgbClr val="C00000"/>
                </a:solidFill>
                <a:latin typeface="+mn-lt"/>
              </a:rPr>
              <a:t>share of fossil fuels has dropped by 31.8% compared to 1990</a:t>
            </a:r>
          </a:p>
          <a:p>
            <a:pPr marL="174625" indent="-174625">
              <a:buFont typeface="Arial" pitchFamily="34" charset="0"/>
              <a:buChar char="•"/>
              <a:defRPr/>
            </a:pPr>
            <a:r>
              <a:rPr lang="en-GB" sz="1600" b="1" dirty="0">
                <a:solidFill>
                  <a:srgbClr val="C00000"/>
                </a:solidFill>
                <a:latin typeface="+mn-lt"/>
              </a:rPr>
              <a:t> Alternative fossil fuels and biomass have increased their shares </a:t>
            </a:r>
            <a:r>
              <a:rPr lang="en-GB" sz="1600" b="1" dirty="0" smtClean="0">
                <a:solidFill>
                  <a:srgbClr val="C00000"/>
                </a:solidFill>
                <a:latin typeface="+mn-lt"/>
              </a:rPr>
              <a:t>by 23.3</a:t>
            </a:r>
            <a:r>
              <a:rPr lang="en-GB" sz="1600" b="1" dirty="0">
                <a:solidFill>
                  <a:srgbClr val="C00000"/>
                </a:solidFill>
                <a:latin typeface="+mn-lt"/>
              </a:rPr>
              <a:t>% and 8.5% respectively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67436" y="2708920"/>
          <a:ext cx="4699496" cy="3137418"/>
        </p:xfrm>
        <a:graphic>
          <a:graphicData uri="http://schemas.openxmlformats.org/drawingml/2006/table">
            <a:tbl>
              <a:tblPr/>
              <a:tblGrid>
                <a:gridCol w="936000"/>
                <a:gridCol w="757860"/>
                <a:gridCol w="899959"/>
                <a:gridCol w="953677"/>
                <a:gridCol w="1152000"/>
              </a:tblGrid>
              <a:tr h="68400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Region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72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YEAR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72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Alternative Fossil Fuels</a:t>
                      </a:r>
                    </a:p>
                  </a:txBody>
                  <a:tcPr marL="72000" marR="72000" marT="72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Biomass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72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Conventional Fossil Fuels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72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EU 28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1990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2.3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0.1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97.6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2000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7.8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1.2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91.0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2005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11.2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3.6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85.2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2006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13.9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4.4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81.7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2007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15.3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4.1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80.6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2008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16.9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5.1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78.0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22.2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6.2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71.7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2010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24.8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5.9</a:t>
                      </a:r>
                      <a:endParaRPr lang="en-GB" sz="1200" b="0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69.2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602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GB" sz="1200" b="0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  <a:endParaRPr lang="en-GB" sz="1200" b="1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noProof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25.6</a:t>
                      </a:r>
                      <a:endParaRPr lang="en-GB" sz="1200" b="1" i="0" u="none" strike="noStrike" noProof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8.7</a:t>
                      </a:r>
                      <a:endParaRPr lang="en-GB" sz="1200" b="1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1" i="0" u="none" strike="noStrike" noProof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65.7</a:t>
                      </a:r>
                      <a:endParaRPr lang="en-GB" sz="1200" b="1" i="0" u="none" strike="noStrike" noProof="0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0" y="2493194"/>
          <a:ext cx="4195587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2980" y="1124744"/>
            <a:ext cx="4545014" cy="495746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WHAT WE CONTRIBUTE 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90972" y="1844824"/>
            <a:ext cx="4464496" cy="4320480"/>
          </a:xfrm>
        </p:spPr>
        <p:txBody>
          <a:bodyPr/>
          <a:lstStyle/>
          <a:p>
            <a:endParaRPr lang="fr-BE" sz="2000" dirty="0" smtClean="0"/>
          </a:p>
          <a:p>
            <a:endParaRPr lang="fr-BE" dirty="0" smtClean="0"/>
          </a:p>
          <a:p>
            <a:endParaRPr lang="fr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5215508" y="1124744"/>
            <a:ext cx="4546600" cy="495746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WHAT WE EXPECT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5143500" y="1628800"/>
            <a:ext cx="4546600" cy="3951288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sz="2000" dirty="0" smtClean="0"/>
              <a:t>Policy to support waste treatment which combines energy recovery and material recycling    </a:t>
            </a:r>
          </a:p>
          <a:p>
            <a:pPr>
              <a:spcBef>
                <a:spcPts val="1200"/>
              </a:spcBef>
            </a:pPr>
            <a:r>
              <a:rPr lang="en-GB" sz="2000" dirty="0" smtClean="0"/>
              <a:t>Level playing field for access to biomass </a:t>
            </a:r>
          </a:p>
          <a:p>
            <a:pPr>
              <a:spcBef>
                <a:spcPts val="0"/>
              </a:spcBef>
            </a:pPr>
            <a:endParaRPr lang="en-GB" sz="2000" dirty="0" smtClean="0"/>
          </a:p>
          <a:p>
            <a:pPr>
              <a:spcBef>
                <a:spcPts val="1200"/>
              </a:spcBef>
            </a:pPr>
            <a:r>
              <a:rPr lang="en-GB" sz="2000" dirty="0" smtClean="0"/>
              <a:t>Waste legislation to discourage landfill or waste with calorific value or containing other recoverable resources</a:t>
            </a:r>
          </a:p>
          <a:p>
            <a:pPr>
              <a:spcBef>
                <a:spcPts val="1200"/>
              </a:spcBef>
            </a:pPr>
            <a:r>
              <a:rPr lang="en-GB" sz="2000" dirty="0" smtClean="0"/>
              <a:t>R&amp;D to support co-processing</a:t>
            </a:r>
          </a:p>
          <a:p>
            <a:endParaRPr lang="en-GB" sz="2000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10286999" cy="900000"/>
          </a:xfrm>
        </p:spPr>
        <p:txBody>
          <a:bodyPr/>
          <a:lstStyle/>
          <a:p>
            <a:r>
              <a:rPr lang="fr-BE" dirty="0" smtClean="0"/>
              <a:t>PRIORITY 2: WASTE MANAGEMENT</a:t>
            </a:r>
            <a:endParaRPr lang="fr-B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25E1DE-11EC-4786-AEC0-7023C1AB36E7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  <p:sp>
        <p:nvSpPr>
          <p:cNvPr id="9" name="Content Placeholder 4"/>
          <p:cNvSpPr txBox="1">
            <a:spLocks/>
          </p:cNvSpPr>
          <p:nvPr/>
        </p:nvSpPr>
        <p:spPr bwMode="auto">
          <a:xfrm>
            <a:off x="318964" y="1628800"/>
            <a:ext cx="454660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3400" marR="0" lvl="0" indent="-5334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BD001D"/>
              </a:buClr>
              <a:buSzPct val="120000"/>
              <a:buFontTx/>
              <a:buChar char="•"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 MM t of alternative fuels used in 2011, 6 times more than in</a:t>
            </a:r>
            <a:r>
              <a:rPr kumimoji="0" lang="en-GB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1990, saving 17MM t CO</a:t>
            </a:r>
            <a:r>
              <a:rPr kumimoji="0" lang="en-GB" sz="20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GB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en-GB" sz="20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eq</a:t>
            </a: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533400" marR="0" lvl="0" indent="-5334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BD001D"/>
              </a:buClr>
              <a:buSzPct val="120000"/>
              <a:buFontTx/>
              <a:buChar char="•"/>
              <a:tabLst/>
              <a:defRPr/>
            </a:pPr>
            <a:r>
              <a:rPr lang="en-GB" sz="2000" b="0" kern="0" dirty="0" smtClean="0">
                <a:latin typeface="+mn-lt"/>
              </a:rPr>
              <a:t>Target: 60% of kiln energy from alternative fuels by 2050 (40% from biomass)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3400" marR="0" lvl="0" indent="-5334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BD001D"/>
              </a:buClr>
              <a:buSzPct val="120000"/>
              <a:buFontTx/>
              <a:buChar char="•"/>
              <a:tabLst/>
              <a:defRPr/>
            </a:pPr>
            <a:r>
              <a:rPr lang="en-GB" sz="2000" b="0" kern="0" dirty="0" smtClean="0">
                <a:latin typeface="+mn-lt"/>
              </a:rPr>
              <a:t>Replace fossil fuels with waste materials which would otherwise have been incinerated or </a:t>
            </a:r>
            <a:r>
              <a:rPr lang="en-GB" sz="2000" b="0" kern="0" dirty="0" err="1" smtClean="0">
                <a:latin typeface="+mn-lt"/>
              </a:rPr>
              <a:t>landfilled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3400" marR="0" lvl="0" indent="-5334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BD001D"/>
              </a:buClr>
              <a:buSzPct val="120000"/>
              <a:buFontTx/>
              <a:buChar char="•"/>
              <a:tabLst/>
              <a:defRPr/>
            </a:pPr>
            <a:r>
              <a:rPr lang="en-GB" sz="2000" b="0" kern="0" dirty="0" smtClean="0">
                <a:latin typeface="+mn-lt"/>
              </a:rPr>
              <a:t>Close to 100% of material input is recovered or recycled in production process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3400" marR="0" lvl="0" indent="-533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D001D"/>
              </a:buClr>
              <a:buSzPct val="120000"/>
              <a:buFontTx/>
              <a:buChar char="•"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3400" marR="0" lvl="0" indent="-533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D001D"/>
              </a:buClr>
              <a:buSzPct val="120000"/>
              <a:buFontTx/>
              <a:buChar char="•"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33400" marR="0" lvl="0" indent="-5334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D001D"/>
              </a:buClr>
              <a:buSzPct val="120000"/>
              <a:buFontTx/>
              <a:buChar char="•"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3200" dirty="0" smtClean="0"/>
              <a:t>PRIORITY 3: CLIMATE &amp; ENERGY: THE FACTS</a:t>
            </a:r>
            <a:endParaRPr lang="fr-B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956" y="980728"/>
            <a:ext cx="9793088" cy="5256584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en-GB" dirty="0" smtClean="0"/>
              <a:t>Current EU ETS has not provided legal certainty (numerous changes)</a:t>
            </a:r>
          </a:p>
          <a:p>
            <a:pPr>
              <a:spcBef>
                <a:spcPts val="2400"/>
              </a:spcBef>
            </a:pPr>
            <a:r>
              <a:rPr lang="en-GB" dirty="0" smtClean="0"/>
              <a:t>No protection against price volatility hampers long-term investment planning </a:t>
            </a:r>
          </a:p>
          <a:p>
            <a:pPr>
              <a:spcBef>
                <a:spcPts val="2400"/>
              </a:spcBef>
            </a:pPr>
            <a:r>
              <a:rPr lang="en-GB" dirty="0" smtClean="0"/>
              <a:t>EU Commission proposals for 2030 do extend carbon leakage protection until 2020 </a:t>
            </a:r>
          </a:p>
          <a:p>
            <a:pPr>
              <a:spcBef>
                <a:spcPts val="2400"/>
              </a:spcBef>
            </a:pPr>
            <a:r>
              <a:rPr lang="en-GB" dirty="0" smtClean="0"/>
              <a:t>2030 targets (-40% GHG reduction; 43% for ETS sectors) fail to consider abatement potential per sector / unachievable for cement</a:t>
            </a:r>
          </a:p>
          <a:p>
            <a:endParaRPr lang="fr-BE" sz="2400" dirty="0" smtClean="0"/>
          </a:p>
          <a:p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D5EAD1-7CF7-4B0A-831A-0058EFD7BBD9}" type="slidenum"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14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2980" y="1124744"/>
            <a:ext cx="4545014" cy="495746"/>
          </a:xfrm>
        </p:spPr>
        <p:txBody>
          <a:bodyPr/>
          <a:lstStyle/>
          <a:p>
            <a:pPr algn="ctr"/>
            <a:r>
              <a:rPr lang="fr-BE" dirty="0" smtClean="0">
                <a:solidFill>
                  <a:srgbClr val="C00000"/>
                </a:solidFill>
              </a:rPr>
              <a:t>WHAT WE CONTRIBUTE </a:t>
            </a:r>
            <a:endParaRPr lang="fr-BE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18964" y="1556792"/>
            <a:ext cx="4572000" cy="4320480"/>
          </a:xfrm>
        </p:spPr>
        <p:txBody>
          <a:bodyPr/>
          <a:lstStyle/>
          <a:p>
            <a:pPr marL="363538" indent="-363538">
              <a:spcBef>
                <a:spcPts val="1200"/>
              </a:spcBef>
            </a:pPr>
            <a:r>
              <a:rPr lang="en-GB" sz="2000" dirty="0" smtClean="0"/>
              <a:t>Reduced CO</a:t>
            </a:r>
            <a:r>
              <a:rPr lang="en-GB" sz="2000" baseline="-25000" dirty="0" smtClean="0"/>
              <a:t>2</a:t>
            </a:r>
            <a:r>
              <a:rPr lang="en-GB" sz="2000" dirty="0" smtClean="0"/>
              <a:t>/t cement from 719 kg in 1990 to 660 kg in 2010 </a:t>
            </a:r>
          </a:p>
          <a:p>
            <a:pPr marL="363538" indent="-363538">
              <a:spcBef>
                <a:spcPts val="1200"/>
              </a:spcBef>
            </a:pPr>
            <a:r>
              <a:rPr lang="en-GB" sz="2000" dirty="0" smtClean="0"/>
              <a:t>Wet kilns replaced with energy-efficient dry kilns (for 90% of clinker produced) </a:t>
            </a:r>
          </a:p>
          <a:p>
            <a:pPr marL="363538" indent="-363538">
              <a:spcBef>
                <a:spcPts val="1200"/>
              </a:spcBef>
            </a:pPr>
            <a:r>
              <a:rPr lang="en-GB" sz="2000" dirty="0" smtClean="0"/>
              <a:t>Improved grinding technologies + enhanced thermal energy consumption</a:t>
            </a:r>
          </a:p>
          <a:p>
            <a:pPr marL="363538" indent="-363538">
              <a:spcBef>
                <a:spcPts val="1200"/>
              </a:spcBef>
            </a:pPr>
            <a:r>
              <a:rPr lang="en-GB" sz="2000" dirty="0" smtClean="0"/>
              <a:t>Develops concrete technology that allows to build buildings with 60% less energy use and CO</a:t>
            </a:r>
            <a:r>
              <a:rPr lang="en-GB" sz="2000" baseline="-25000" dirty="0" smtClean="0"/>
              <a:t>2</a:t>
            </a:r>
            <a:r>
              <a:rPr lang="en-GB" sz="2000" dirty="0" smtClean="0"/>
              <a:t> emissions compared to 20 years ago 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5215508" y="1052736"/>
            <a:ext cx="4546600" cy="567754"/>
          </a:xfrm>
        </p:spPr>
        <p:txBody>
          <a:bodyPr/>
          <a:lstStyle/>
          <a:p>
            <a:pPr algn="ctr"/>
            <a:r>
              <a:rPr lang="fr-BE" dirty="0" smtClean="0">
                <a:solidFill>
                  <a:srgbClr val="C00000"/>
                </a:solidFill>
              </a:rPr>
              <a:t>WHAT WE EXPECT</a:t>
            </a:r>
            <a:endParaRPr lang="fr-BE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5143500" y="1556792"/>
            <a:ext cx="4608000" cy="460851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sz="2000" dirty="0" smtClean="0"/>
              <a:t>Ambitious but realistic and predictable legislation</a:t>
            </a:r>
          </a:p>
          <a:p>
            <a:pPr>
              <a:spcBef>
                <a:spcPts val="1200"/>
              </a:spcBef>
            </a:pPr>
            <a:r>
              <a:rPr lang="en-GB" sz="2000" dirty="0" smtClean="0"/>
              <a:t>Performance based free allocation based on recent reference years</a:t>
            </a:r>
          </a:p>
          <a:p>
            <a:pPr>
              <a:spcBef>
                <a:spcPts val="1200"/>
              </a:spcBef>
            </a:pPr>
            <a:r>
              <a:rPr lang="en-GB" sz="2000" dirty="0" smtClean="0"/>
              <a:t>Reasonable and achievable benchmark </a:t>
            </a:r>
          </a:p>
          <a:p>
            <a:pPr>
              <a:spcBef>
                <a:spcPts val="1200"/>
              </a:spcBef>
            </a:pPr>
            <a:r>
              <a:rPr lang="en-GB" sz="2000" dirty="0" smtClean="0"/>
              <a:t>Include direct and indirect costs in compensating competitiveness loss with third countries </a:t>
            </a:r>
          </a:p>
          <a:p>
            <a:pPr>
              <a:spcBef>
                <a:spcPts val="1200"/>
              </a:spcBef>
            </a:pPr>
            <a:r>
              <a:rPr lang="en-GB" sz="2000" dirty="0" smtClean="0"/>
              <a:t>Use auctioning revenue for R&amp;D&amp;I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PRIORITY 3: CLIMATE AND ENERGY </a:t>
            </a:r>
            <a:endParaRPr lang="fr-BE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25E1DE-11EC-4786-AEC0-7023C1AB36E7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3200" dirty="0" smtClean="0"/>
              <a:t>PRIORITY 4: TRANSPOSE, IMPLEMENT, ENFORCE </a:t>
            </a:r>
            <a:endParaRPr lang="fr-B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48" y="1052736"/>
            <a:ext cx="9865096" cy="45720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GB" sz="2400" dirty="0" smtClean="0"/>
              <a:t>Cement industry has a strong compliance record </a:t>
            </a:r>
          </a:p>
          <a:p>
            <a:pPr>
              <a:spcBef>
                <a:spcPts val="1800"/>
              </a:spcBef>
            </a:pPr>
            <a:r>
              <a:rPr lang="en-GB" sz="2400" dirty="0" smtClean="0"/>
              <a:t>Participates in EU stakeholder meetings but is also actively engaged in organized industry engagement </a:t>
            </a:r>
            <a:br>
              <a:rPr lang="en-GB" sz="2400" dirty="0" smtClean="0"/>
            </a:br>
            <a:r>
              <a:rPr lang="en-GB" sz="2400" dirty="0" smtClean="0"/>
              <a:t>(e.g. </a:t>
            </a:r>
            <a:r>
              <a:rPr lang="en-GB" sz="2400" dirty="0" err="1" smtClean="0"/>
              <a:t>Sevilla</a:t>
            </a:r>
            <a:r>
              <a:rPr lang="en-GB" sz="2400" dirty="0" smtClean="0"/>
              <a:t> process for emissions legislation) </a:t>
            </a:r>
          </a:p>
          <a:p>
            <a:pPr>
              <a:spcBef>
                <a:spcPts val="1800"/>
              </a:spcBef>
            </a:pPr>
            <a:r>
              <a:rPr lang="en-GB" sz="2400" dirty="0" smtClean="0"/>
              <a:t>REACH: no registration for cement clinker and cement / specific type of </a:t>
            </a:r>
            <a:r>
              <a:rPr lang="en-GB" sz="2400" dirty="0" err="1" smtClean="0"/>
              <a:t>fluedust</a:t>
            </a:r>
            <a:r>
              <a:rPr lang="en-GB" sz="2400" dirty="0" smtClean="0"/>
              <a:t> is registered (consortium agreement created) </a:t>
            </a:r>
          </a:p>
          <a:p>
            <a:pPr>
              <a:spcBef>
                <a:spcPts val="1800"/>
              </a:spcBef>
            </a:pPr>
            <a:r>
              <a:rPr lang="en-GB" sz="2400" dirty="0" smtClean="0"/>
              <a:t>We welcome the Serbian new legislation on business impact assessments  </a:t>
            </a:r>
          </a:p>
          <a:p>
            <a:endParaRPr lang="fr-BE" sz="2400" dirty="0" smtClean="0"/>
          </a:p>
          <a:p>
            <a:endParaRPr lang="fr-BE" sz="2400" dirty="0" smtClean="0"/>
          </a:p>
          <a:p>
            <a:endParaRPr lang="fr-BE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</a:t>
            </a:r>
            <a:r>
              <a:rPr lang="en-GB" dirty="0" err="1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mtg</a:t>
            </a:r>
            <a:r>
              <a:rPr lang="en-GB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D5EAD1-7CF7-4B0A-831A-0058EFD7BBD9}" type="slidenum"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16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111052" y="5085184"/>
            <a:ext cx="7920880" cy="72008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CEMBUREAU HAPPY TO PARTNER ON THE “</a:t>
            </a:r>
            <a:r>
              <a:rPr kumimoji="0" lang="en-GB" sz="1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NATIONAL PLAN FOR THE ADOPTION OF THE ACQUIS”</a:t>
            </a:r>
            <a:r>
              <a:rPr kumimoji="0" lang="en-GB" sz="1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 FROM THE REPUBLIC OF SERBIA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2800" dirty="0" smtClean="0"/>
              <a:t>OUR CORE MESSAGES THROUGH OUR PUBLICATIONS</a:t>
            </a:r>
            <a:endParaRPr lang="fr-BE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D5EAD1-7CF7-4B0A-831A-0058EFD7BBD9}" type="slidenum"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17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6" name="Picture 3" descr="IMG_7651_Lyon Parking (2)"/>
          <p:cNvPicPr>
            <a:picLocks noChangeAspect="1" noChangeArrowheads="1"/>
          </p:cNvPicPr>
          <p:nvPr/>
        </p:nvPicPr>
        <p:blipFill>
          <a:blip r:embed="rId2" cstate="print"/>
          <a:srcRect t="7713" b="9746"/>
          <a:stretch>
            <a:fillRect/>
          </a:stretch>
        </p:blipFill>
        <p:spPr bwMode="auto">
          <a:xfrm>
            <a:off x="246956" y="1556792"/>
            <a:ext cx="1512168" cy="2179848"/>
          </a:xfrm>
          <a:prstGeom prst="rect">
            <a:avLst/>
          </a:prstGeom>
          <a:noFill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956" y="980728"/>
            <a:ext cx="1495653" cy="57606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831132" y="1052736"/>
            <a:ext cx="40788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Boston Consulting Group</a:t>
            </a:r>
          </a:p>
          <a:p>
            <a:r>
              <a:rPr lang="en-GB" sz="1800" dirty="0" smtClean="0"/>
              <a:t>“The Cement industry: A Strategic </a:t>
            </a:r>
          </a:p>
          <a:p>
            <a:r>
              <a:rPr lang="en-GB" sz="1800" dirty="0" smtClean="0"/>
              <a:t>Contributor to Europe’s Future”</a:t>
            </a:r>
            <a:endParaRPr lang="en-GB" sz="1800" dirty="0"/>
          </a:p>
        </p:txBody>
      </p:sp>
      <p:pic>
        <p:nvPicPr>
          <p:cNvPr id="9" name="Picture 8" descr="Low%20carbon_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19164" y="2924944"/>
            <a:ext cx="1915840" cy="12161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35388" y="2924944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“The Role of Cement  in the 2050 Low </a:t>
            </a:r>
          </a:p>
          <a:p>
            <a:r>
              <a:rPr lang="en-GB" sz="1800" dirty="0" smtClean="0"/>
              <a:t>Carbon Economy”</a:t>
            </a:r>
            <a:endParaRPr lang="en-GB" sz="18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 t="1491"/>
          <a:stretch>
            <a:fillRect/>
          </a:stretch>
        </p:blipFill>
        <p:spPr bwMode="auto">
          <a:xfrm>
            <a:off x="3919364" y="4149080"/>
            <a:ext cx="1872208" cy="241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863580" y="4077072"/>
            <a:ext cx="37834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“The Concrete Initiative”</a:t>
            </a:r>
          </a:p>
          <a:p>
            <a:r>
              <a:rPr lang="en-GB" sz="1800" dirty="0" smtClean="0"/>
              <a:t>“Concrete: the Backbone of </a:t>
            </a:r>
          </a:p>
          <a:p>
            <a:r>
              <a:rPr lang="en-GB" sz="1800" dirty="0" smtClean="0"/>
              <a:t>Sustainable Construction”</a:t>
            </a:r>
            <a:endParaRPr lang="en-GB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1831132" y="2132856"/>
            <a:ext cx="80153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C00000"/>
                </a:solidFill>
              </a:rPr>
              <a:t>The CEMENT sector needs the right policy framework to remain </a:t>
            </a:r>
          </a:p>
          <a:p>
            <a:r>
              <a:rPr lang="en-GB" sz="2000" dirty="0" smtClean="0">
                <a:solidFill>
                  <a:srgbClr val="C00000"/>
                </a:solidFill>
              </a:rPr>
              <a:t>competitive </a:t>
            </a:r>
            <a:endParaRPr lang="en-GB" sz="2000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07396" y="3645024"/>
            <a:ext cx="6022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smtClean="0">
                <a:solidFill>
                  <a:srgbClr val="C00000"/>
                </a:solidFill>
              </a:rPr>
              <a:t>… and to innovate and improve performance … </a:t>
            </a:r>
            <a:endParaRPr lang="en-GB" sz="200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63580" y="5157192"/>
            <a:ext cx="44390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C00000"/>
                </a:solidFill>
              </a:rPr>
              <a:t>… so that we can build the society</a:t>
            </a:r>
          </a:p>
          <a:p>
            <a:r>
              <a:rPr lang="en-GB" sz="2000" dirty="0" smtClean="0">
                <a:solidFill>
                  <a:srgbClr val="C00000"/>
                </a:solidFill>
              </a:rPr>
              <a:t>of tomorrow with our unique </a:t>
            </a:r>
          </a:p>
          <a:p>
            <a:r>
              <a:rPr lang="en-GB" sz="2000" dirty="0" smtClean="0">
                <a:solidFill>
                  <a:srgbClr val="C00000"/>
                </a:solidFill>
              </a:rPr>
              <a:t>product: CONCRETE</a:t>
            </a:r>
            <a:endParaRPr lang="en-GB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286999" cy="908720"/>
          </a:xfrm>
        </p:spPr>
        <p:txBody>
          <a:bodyPr/>
          <a:lstStyle/>
          <a:p>
            <a:r>
              <a:rPr lang="en-GB" sz="2800" dirty="0" smtClean="0"/>
              <a:t>we NEED TO BE ECONOMICALLY SUSTAINABLE </a:t>
            </a:r>
            <a:br>
              <a:rPr lang="en-GB" sz="2800" dirty="0" smtClean="0"/>
            </a:br>
            <a:r>
              <a:rPr lang="en-GB" sz="2800" dirty="0" smtClean="0"/>
              <a:t>and competitive</a:t>
            </a:r>
            <a:endParaRPr lang="en-GB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D5EAD1-7CF7-4B0A-831A-0058EFD7BBD9}" type="slidenum"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18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980" y="980727"/>
            <a:ext cx="2469600" cy="951190"/>
          </a:xfrm>
          <a:prstGeom prst="rect">
            <a:avLst/>
          </a:prstGeom>
          <a:noFill/>
        </p:spPr>
      </p:pic>
      <p:pic>
        <p:nvPicPr>
          <p:cNvPr id="8" name="Picture 3" descr="IMG_7651_Lyon Parking (2)"/>
          <p:cNvPicPr>
            <a:picLocks noChangeAspect="1" noChangeArrowheads="1"/>
          </p:cNvPicPr>
          <p:nvPr/>
        </p:nvPicPr>
        <p:blipFill>
          <a:blip r:embed="rId3" cstate="print"/>
          <a:srcRect t="7713" b="9746"/>
          <a:stretch>
            <a:fillRect/>
          </a:stretch>
        </p:blipFill>
        <p:spPr bwMode="auto">
          <a:xfrm>
            <a:off x="462981" y="2060848"/>
            <a:ext cx="2470328" cy="356107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312368" y="3717032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indent="-539750"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en-GB" sz="2400" dirty="0" smtClean="0"/>
              <a:t>continued access to affordable energy and raw materials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2368" y="4689140"/>
            <a:ext cx="679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indent="-539750"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en-GB" sz="2400" dirty="0" smtClean="0"/>
              <a:t>stable legal framework that provides long-term investment security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2368" y="5661248"/>
            <a:ext cx="6552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indent="-539750"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en-GB" sz="2400" dirty="0" smtClean="0"/>
              <a:t>access to skilled workers and good labour mobility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3384376" y="980728"/>
            <a:ext cx="5616624" cy="23042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The cement industry has </a:t>
            </a:r>
          </a:p>
          <a:p>
            <a:pPr marL="363538" marR="0" indent="-363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GB" sz="2000" dirty="0" smtClean="0">
                <a:solidFill>
                  <a:srgbClr val="C00000"/>
                </a:solidFill>
                <a:latin typeface="Arial" charset="0"/>
              </a:rPr>
              <a:t>long term investment cycles and is capital-intensive</a:t>
            </a:r>
          </a:p>
          <a:p>
            <a:pPr marL="363538" marR="0" indent="-363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GB" sz="20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charset="0"/>
              </a:rPr>
              <a:t>Energy costs representing 30% of operating costs</a:t>
            </a:r>
            <a:endParaRPr kumimoji="0" lang="en-GB" sz="20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363538" marR="0" indent="-3635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GB" sz="2000" baseline="0" dirty="0" smtClean="0">
                <a:solidFill>
                  <a:srgbClr val="C00000"/>
                </a:solidFill>
                <a:latin typeface="Arial" charset="0"/>
              </a:rPr>
              <a:t>Return on capital over the past four years</a:t>
            </a:r>
            <a:r>
              <a:rPr lang="en-GB" sz="2000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en-GB" sz="2000" baseline="0" dirty="0" smtClean="0">
                <a:solidFill>
                  <a:srgbClr val="C00000"/>
                </a:solidFill>
                <a:latin typeface="Arial" charset="0"/>
              </a:rPr>
              <a:t>well below the cost of capital</a:t>
            </a:r>
            <a:endParaRPr lang="en-GB" sz="2000" baseline="0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2980" y="5589240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1F497D"/>
                </a:solidFill>
                <a:latin typeface="Arial" pitchFamily="34" charset="0"/>
                <a:ea typeface="Times New Roman"/>
                <a:cs typeface="Arial" pitchFamily="34" charset="0"/>
              </a:rPr>
              <a:t>The Cement Sector:             A Strategic Contributor   to Europe's Future</a:t>
            </a:r>
            <a:endParaRPr lang="en-GB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12368" y="3356992"/>
            <a:ext cx="3004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The industry needs</a:t>
            </a:r>
            <a:endParaRPr lang="en-GB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948" y="2852936"/>
            <a:ext cx="4392000" cy="325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WE CAN CONTRIBUTE TO a SUSTAINABLE FUTURE</a:t>
            </a:r>
            <a:endParaRPr lang="en-GB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D5EAD1-7CF7-4B0A-831A-0058EFD7BBD9}" type="slidenum"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19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948" y="1052736"/>
            <a:ext cx="40495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The role of cement in a 2050 </a:t>
            </a:r>
          </a:p>
          <a:p>
            <a:r>
              <a:rPr lang="en-GB" sz="2000" dirty="0" smtClean="0"/>
              <a:t>low carbon economy</a:t>
            </a:r>
          </a:p>
          <a:p>
            <a:r>
              <a:rPr lang="en-GB" sz="2000" dirty="0" smtClean="0"/>
              <a:t>(the CEMBUREAU “Roadmap”)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67438" y="2393129"/>
            <a:ext cx="561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en-GB" sz="1800" dirty="0" smtClean="0"/>
              <a:t>Five parallel routes with strong contribution of alternative fuel use to the targets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67437" y="1052736"/>
            <a:ext cx="561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en-GB" sz="1800" dirty="0" smtClean="0"/>
              <a:t>How much CO</a:t>
            </a:r>
            <a:r>
              <a:rPr lang="en-GB" sz="1800" baseline="-18000" dirty="0" smtClean="0"/>
              <a:t>2</a:t>
            </a:r>
            <a:r>
              <a:rPr lang="en-GB" sz="1800" dirty="0" smtClean="0"/>
              <a:t> emissions reduction can we achieve by 2050?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67437" y="1861432"/>
            <a:ext cx="483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en-GB" sz="1800" dirty="0" smtClean="0"/>
              <a:t> 32% without CCS; 80% with CCS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67436" y="3201825"/>
            <a:ext cx="55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en-GB" sz="1800" dirty="0" smtClean="0"/>
              <a:t>Reduction effort focused on cement manufacturing 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7437" y="4010521"/>
            <a:ext cx="565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en-GB" sz="1800" dirty="0" smtClean="0"/>
              <a:t>… but we need to highlight the contribution of our downstream products to the low carbon society of tomorrow (energy-efficiency; resilience, durability, thermal efficiency)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67437" y="5373216"/>
            <a:ext cx="55319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en-GB" sz="1800" dirty="0" smtClean="0"/>
              <a:t>We can not do it alone: </a:t>
            </a:r>
            <a:r>
              <a:rPr lang="en-GB" sz="1800" dirty="0" err="1" smtClean="0"/>
              <a:t>decarbonation</a:t>
            </a:r>
            <a:r>
              <a:rPr lang="en-GB" sz="1800" dirty="0" smtClean="0"/>
              <a:t> of power sector; 50% increase in transport efficiency assumed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4948" y="2132856"/>
            <a:ext cx="51435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BE" sz="1600" dirty="0" smtClean="0">
                <a:solidFill>
                  <a:schemeClr val="accent2">
                    <a:lumMod val="75000"/>
                  </a:schemeClr>
                </a:solidFill>
                <a:hlinkClick r:id="rId3"/>
              </a:rPr>
              <a:t>http://lowcarboneconomy.cembureau.eu/</a:t>
            </a:r>
            <a:endParaRPr lang="fr-BE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fr-BE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Five parallel routes TOWARDS 2050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D931EB-2436-41E8-A523-02DA0F47A8F7}" type="slidenum"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20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2041864"/>
            <a:ext cx="9258300" cy="3494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WE PROMOTE A UNIQUE PRODUCT</a:t>
            </a:r>
            <a:endParaRPr lang="fr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2014.07.03-Serbia mtg-KC</a:t>
            </a:r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C491B9-5F1B-464F-9BB5-0D303A81746E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695228" y="5661248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2"/>
                </a:solidFill>
                <a:hlinkClick r:id="rId2"/>
              </a:rPr>
              <a:t>www.theconcreteinitiative.eu</a:t>
            </a:r>
            <a:endParaRPr lang="en-GB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t="1491"/>
          <a:stretch>
            <a:fillRect/>
          </a:stretch>
        </p:blipFill>
        <p:spPr bwMode="auto">
          <a:xfrm>
            <a:off x="318964" y="1052736"/>
            <a:ext cx="312123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703340" y="1124744"/>
            <a:ext cx="6192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3538" indent="-363538">
              <a:buClr>
                <a:srgbClr val="C00000"/>
              </a:buClr>
              <a:buSzPct val="120000"/>
              <a:buFont typeface="Arial" pitchFamily="34" charset="0"/>
              <a:buChar char="•"/>
            </a:pPr>
            <a:r>
              <a:rPr lang="en-GB" sz="2000" dirty="0" smtClean="0"/>
              <a:t>Joint advocacy by the concrete sector (cement, precast and </a:t>
            </a:r>
            <a:r>
              <a:rPr lang="en-GB" sz="2000" dirty="0" err="1" smtClean="0"/>
              <a:t>readymix</a:t>
            </a:r>
            <a:r>
              <a:rPr lang="en-GB" sz="2000" dirty="0" smtClean="0"/>
              <a:t> concrete)</a:t>
            </a:r>
            <a:endParaRPr lang="en-GB" sz="2000" dirty="0"/>
          </a:p>
        </p:txBody>
      </p:sp>
      <p:sp>
        <p:nvSpPr>
          <p:cNvPr id="8" name="Right Arrow 7"/>
          <p:cNvSpPr/>
          <p:nvPr/>
        </p:nvSpPr>
        <p:spPr bwMode="auto">
          <a:xfrm>
            <a:off x="3775348" y="2348880"/>
            <a:ext cx="648072" cy="28803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1332" y="1700808"/>
            <a:ext cx="2040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400" dirty="0" smtClean="0">
                <a:solidFill>
                  <a:srgbClr val="C00000"/>
                </a:solidFill>
              </a:rPr>
              <a:t>CONCRETE</a:t>
            </a:r>
            <a:r>
              <a:rPr lang="fr-BE" dirty="0" smtClean="0"/>
              <a:t> </a:t>
            </a:r>
            <a:endParaRPr lang="fr-BE" dirty="0"/>
          </a:p>
        </p:txBody>
      </p:sp>
      <p:sp>
        <p:nvSpPr>
          <p:cNvPr id="10" name="TextBox 9"/>
          <p:cNvSpPr txBox="1"/>
          <p:nvPr/>
        </p:nvSpPr>
        <p:spPr>
          <a:xfrm>
            <a:off x="4567437" y="3356992"/>
            <a:ext cx="5719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an engine for growth / local products for a local market  / multiplier effect / widely available and </a:t>
            </a:r>
          </a:p>
          <a:p>
            <a:r>
              <a:rPr lang="en-GB" sz="1800" dirty="0" smtClean="0"/>
              <a:t>affordable</a:t>
            </a:r>
            <a:endParaRPr lang="en-GB" sz="1800" dirty="0"/>
          </a:p>
        </p:txBody>
      </p:sp>
      <p:sp>
        <p:nvSpPr>
          <p:cNvPr id="11" name="Right Arrow 10"/>
          <p:cNvSpPr/>
          <p:nvPr/>
        </p:nvSpPr>
        <p:spPr bwMode="auto">
          <a:xfrm>
            <a:off x="3775348" y="3501008"/>
            <a:ext cx="648072" cy="28803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67436" y="2276872"/>
            <a:ext cx="56477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smtClean="0"/>
              <a:t>responds to societal challenges through its </a:t>
            </a:r>
          </a:p>
          <a:p>
            <a:r>
              <a:rPr lang="en-GB" sz="1800" smtClean="0"/>
              <a:t>durability and resilience, affordability and proven </a:t>
            </a:r>
          </a:p>
          <a:p>
            <a:r>
              <a:rPr lang="en-GB" sz="1800" smtClean="0"/>
              <a:t>fire resistant properties    </a:t>
            </a:r>
            <a:endParaRPr lang="en-GB" sz="1800"/>
          </a:p>
        </p:txBody>
      </p:sp>
      <p:sp>
        <p:nvSpPr>
          <p:cNvPr id="13" name="Right Arrow 12"/>
          <p:cNvSpPr/>
          <p:nvPr/>
        </p:nvSpPr>
        <p:spPr bwMode="auto">
          <a:xfrm>
            <a:off x="3775348" y="4581128"/>
            <a:ext cx="648072" cy="28803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BE" sz="3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67436" y="4509120"/>
            <a:ext cx="54125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/>
              <a:t>optimal “whole-life performance” thanks to </a:t>
            </a:r>
          </a:p>
          <a:p>
            <a:r>
              <a:rPr lang="en-GB" sz="1800" dirty="0" smtClean="0"/>
              <a:t>durability, thermal mass / abundantly available /</a:t>
            </a:r>
          </a:p>
          <a:p>
            <a:r>
              <a:rPr lang="en-GB" sz="1800" dirty="0" smtClean="0"/>
              <a:t>fully recyclable  </a:t>
            </a:r>
            <a:endParaRPr lang="en-GB" sz="1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2800" dirty="0" smtClean="0"/>
              <a:t>JOINT COMMUNICATION WITH OUR MEMBERS </a:t>
            </a:r>
            <a:endParaRPr lang="fr-BE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2014.07.03-Serbia mtg-KC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9D5EAD1-7CF7-4B0A-831A-0058EFD7BBD9}" type="slidenum">
              <a:rPr lang="en-GB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22</a:t>
            </a:fld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pic>
        <p:nvPicPr>
          <p:cNvPr id="6" name="Picture 5" descr="aktivnosti-24apr2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6996" y="4526978"/>
            <a:ext cx="2160240" cy="1624500"/>
          </a:xfrm>
          <a:prstGeom prst="rect">
            <a:avLst/>
          </a:prstGeom>
        </p:spPr>
      </p:pic>
      <p:pic>
        <p:nvPicPr>
          <p:cNvPr id="7" name="Picture 6" descr="aktivnosti-16apr20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6996" y="2564904"/>
            <a:ext cx="2088232" cy="1394939"/>
          </a:xfrm>
          <a:prstGeom prst="rect">
            <a:avLst/>
          </a:prstGeom>
        </p:spPr>
      </p:pic>
      <p:pic>
        <p:nvPicPr>
          <p:cNvPr id="1026" name="Picture 1" descr="Description: CIS-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47356" y="1052736"/>
            <a:ext cx="315597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989810" y="4581128"/>
            <a:ext cx="72971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400" dirty="0" err="1" smtClean="0"/>
              <a:t>Educational</a:t>
            </a:r>
            <a:r>
              <a:rPr lang="fr-BE" sz="2400" dirty="0" smtClean="0"/>
              <a:t> workshop for media </a:t>
            </a:r>
            <a:r>
              <a:rPr lang="fr-BE" sz="2400" dirty="0" err="1" smtClean="0"/>
              <a:t>representatives</a:t>
            </a:r>
            <a:endParaRPr lang="fr-BE" sz="2400" dirty="0" smtClean="0"/>
          </a:p>
          <a:p>
            <a:r>
              <a:rPr lang="fr-BE" sz="2400" dirty="0" smtClean="0"/>
              <a:t>on the use of municipal and </a:t>
            </a:r>
            <a:r>
              <a:rPr lang="fr-BE" sz="2400" dirty="0" err="1" smtClean="0"/>
              <a:t>industrial</a:t>
            </a:r>
            <a:r>
              <a:rPr lang="fr-BE" sz="2400" dirty="0" smtClean="0"/>
              <a:t> </a:t>
            </a:r>
            <a:r>
              <a:rPr lang="fr-BE" sz="2400" dirty="0" err="1" smtClean="0"/>
              <a:t>waste</a:t>
            </a:r>
            <a:r>
              <a:rPr lang="fr-BE" sz="2400" dirty="0" smtClean="0"/>
              <a:t> in</a:t>
            </a:r>
          </a:p>
          <a:p>
            <a:r>
              <a:rPr lang="fr-BE" sz="2400" dirty="0" smtClean="0"/>
              <a:t>the </a:t>
            </a:r>
            <a:r>
              <a:rPr lang="fr-BE" sz="2400" dirty="0" err="1" smtClean="0"/>
              <a:t>cement</a:t>
            </a:r>
            <a:r>
              <a:rPr lang="fr-BE" sz="2400" dirty="0" smtClean="0"/>
              <a:t> </a:t>
            </a:r>
            <a:r>
              <a:rPr lang="fr-BE" sz="2400" dirty="0" err="1" smtClean="0"/>
              <a:t>manufacturing</a:t>
            </a:r>
            <a:r>
              <a:rPr lang="fr-BE" sz="2400" dirty="0" smtClean="0"/>
              <a:t> </a:t>
            </a:r>
            <a:r>
              <a:rPr lang="fr-BE" sz="2400" dirty="0" err="1" smtClean="0"/>
              <a:t>process</a:t>
            </a:r>
            <a:r>
              <a:rPr lang="fr-BE" sz="2400" dirty="0" smtClean="0"/>
              <a:t>  </a:t>
            </a:r>
            <a:endParaRPr lang="fr-BE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983260" y="2708920"/>
            <a:ext cx="7024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400" dirty="0" smtClean="0"/>
              <a:t>Brochure</a:t>
            </a:r>
          </a:p>
          <a:p>
            <a:r>
              <a:rPr lang="fr-BE" sz="2400" dirty="0" smtClean="0"/>
              <a:t>« </a:t>
            </a:r>
            <a:r>
              <a:rPr lang="fr-BE" sz="2400" dirty="0" err="1" smtClean="0"/>
              <a:t>Sustainable</a:t>
            </a:r>
            <a:r>
              <a:rPr lang="fr-BE" sz="2400" dirty="0" smtClean="0"/>
              <a:t> </a:t>
            </a:r>
            <a:r>
              <a:rPr lang="fr-BE" sz="2400" dirty="0" err="1" smtClean="0"/>
              <a:t>benefits</a:t>
            </a:r>
            <a:r>
              <a:rPr lang="fr-BE" sz="2400" dirty="0" smtClean="0"/>
              <a:t> of </a:t>
            </a:r>
            <a:r>
              <a:rPr lang="fr-BE" sz="2400" dirty="0" err="1" smtClean="0"/>
              <a:t>concrete</a:t>
            </a:r>
            <a:r>
              <a:rPr lang="fr-BE" sz="2400" dirty="0" smtClean="0"/>
              <a:t> structures »</a:t>
            </a:r>
            <a:endParaRPr lang="fr-BE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3343275" y="5646738"/>
            <a:ext cx="4321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fr-BE" sz="2800">
                <a:solidFill>
                  <a:srgbClr val="4D4D4D"/>
                </a:solidFill>
              </a:rPr>
              <a:t>www.cembureau.eu</a:t>
            </a:r>
            <a:endParaRPr lang="en-GB" sz="2800">
              <a:solidFill>
                <a:srgbClr val="4D4D4D"/>
              </a:solidFill>
            </a:endParaRPr>
          </a:p>
        </p:txBody>
      </p:sp>
      <p:pic>
        <p:nvPicPr>
          <p:cNvPr id="8195" name="Picture 5" descr="CEMBUREAU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8113" y="404813"/>
            <a:ext cx="4930775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CEMBUREAU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33FF"/>
      </a:hlink>
      <a:folHlink>
        <a:srgbClr val="3333FF"/>
      </a:folHlink>
    </a:clrScheme>
    <a:fontScheme name="CEMBUREAU_Powerpoint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EMBUREAU_Powerpoint_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MBUREAU_Powerpoint_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EMBUREAU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33FF"/>
      </a:hlink>
      <a:folHlink>
        <a:srgbClr val="3333FF"/>
      </a:folHlink>
    </a:clrScheme>
    <a:fontScheme name="CEMBUREAU_Powerpoint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EMBUREAU_Powerpoint_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MBUREAU_Powerpoint_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EMBUREAU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33FF"/>
      </a:hlink>
      <a:folHlink>
        <a:srgbClr val="3333FF"/>
      </a:folHlink>
    </a:clrScheme>
    <a:fontScheme name="CEMBUREAU_Powerpoint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EMBUREAU_Powerpoint_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MBUREAU_Powerpoint_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EMBUREAU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33FF"/>
      </a:hlink>
      <a:folHlink>
        <a:srgbClr val="3333FF"/>
      </a:folHlink>
    </a:clrScheme>
    <a:fontScheme name="CEMBUREAU_Powerpoint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EMBUREAU_Powerpoint_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MBUREAU_Powerpoint_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MBUREAU_Powerpoint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EMBUREAU_Powerpoint_template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CEMBUREAU_Powerpoint_template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 CEMBUREAU</Template>
  <TotalTime>695</TotalTime>
  <Words>1445</Words>
  <Application>Microsoft Office PowerPoint</Application>
  <PresentationFormat>35mm Slides</PresentationFormat>
  <Paragraphs>321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Template CEMBUREAU</vt:lpstr>
      <vt:lpstr>CEMBUREAU</vt:lpstr>
      <vt:lpstr>1_CEMBUREAU</vt:lpstr>
      <vt:lpstr>3_CEMBUREAU</vt:lpstr>
      <vt:lpstr>The role and IMPORTANCE OF THE  CEMENT INDUSTRY TO LAUNCH  ECONOMIC DEVELOPMENT  </vt:lpstr>
      <vt:lpstr>TABLE OF CONTENT</vt:lpstr>
      <vt:lpstr>the European cement association A BRIEF PRESENTATION</vt:lpstr>
      <vt:lpstr>OUR MEMBERS AND ASSOCIATE MEMBERs</vt:lpstr>
      <vt:lpstr>… TO WHOM DO WE REACH OUT ?</vt:lpstr>
      <vt:lpstr>EU-Serbia : the context</vt:lpstr>
      <vt:lpstr>SOCIETAL CHALLENGES FOR ALL OF US</vt:lpstr>
      <vt:lpstr>HOW CEMENT AND CONCRETE CAN CONTRIBUTE</vt:lpstr>
      <vt:lpstr>HOW WE CAN COOPERATE </vt:lpstr>
      <vt:lpstr>PRIORITY 1: INVESTMENT: THE FACTS</vt:lpstr>
      <vt:lpstr>PRIORITY 1: INVESTMENT </vt:lpstr>
      <vt:lpstr>PRIORITY 2: WASTE MANAGEMENT: THE FACTS</vt:lpstr>
      <vt:lpstr>PRIORITY 2: WASTE MANAGEMENT</vt:lpstr>
      <vt:lpstr>PRIORITY 3: CLIMATE &amp; ENERGY: THE FACTS</vt:lpstr>
      <vt:lpstr>PRIORITY 3: CLIMATE AND ENERGY </vt:lpstr>
      <vt:lpstr>PRIORITY 4: TRANSPOSE, IMPLEMENT, ENFORCE </vt:lpstr>
      <vt:lpstr>OUR CORE MESSAGES THROUGH OUR PUBLICATIONS</vt:lpstr>
      <vt:lpstr>we NEED TO BE ECONOMICALLY SUSTAINABLE  and competitive</vt:lpstr>
      <vt:lpstr>WE CAN CONTRIBUTE TO a SUSTAINABLE FUTURE</vt:lpstr>
      <vt:lpstr>Five parallel routes TOWARDS 2050</vt:lpstr>
      <vt:lpstr>WE PROMOTE A UNIQUE PRODUCT</vt:lpstr>
      <vt:lpstr>JOINT COMMUNICATION WITH OUR MEMBERS 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Cembureau The European Cement Association</dc:title>
  <dc:creator>MOREAUX Patricia</dc:creator>
  <cp:lastModifiedBy>Koen Coppenholle</cp:lastModifiedBy>
  <cp:revision>588</cp:revision>
  <dcterms:created xsi:type="dcterms:W3CDTF">2013-10-03T12:05:15Z</dcterms:created>
  <dcterms:modified xsi:type="dcterms:W3CDTF">2014-07-01T12:26:04Z</dcterms:modified>
</cp:coreProperties>
</file>